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29"/>
  </p:notesMasterIdLst>
  <p:sldIdLst>
    <p:sldId id="256" r:id="rId3"/>
    <p:sldId id="436" r:id="rId4"/>
    <p:sldId id="423" r:id="rId5"/>
    <p:sldId id="425" r:id="rId6"/>
    <p:sldId id="443" r:id="rId7"/>
    <p:sldId id="426" r:id="rId8"/>
    <p:sldId id="428" r:id="rId9"/>
    <p:sldId id="427" r:id="rId10"/>
    <p:sldId id="439" r:id="rId11"/>
    <p:sldId id="429" r:id="rId12"/>
    <p:sldId id="430" r:id="rId13"/>
    <p:sldId id="437" r:id="rId14"/>
    <p:sldId id="431" r:id="rId15"/>
    <p:sldId id="440" r:id="rId16"/>
    <p:sldId id="441" r:id="rId17"/>
    <p:sldId id="442" r:id="rId18"/>
    <p:sldId id="432" r:id="rId19"/>
    <p:sldId id="433" r:id="rId20"/>
    <p:sldId id="445" r:id="rId21"/>
    <p:sldId id="444" r:id="rId22"/>
    <p:sldId id="450" r:id="rId23"/>
    <p:sldId id="446" r:id="rId24"/>
    <p:sldId id="447" r:id="rId25"/>
    <p:sldId id="448" r:id="rId26"/>
    <p:sldId id="449" r:id="rId27"/>
    <p:sldId id="410" r:id="rId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initials="J" lastIdx="2" clrIdx="0">
    <p:extLst>
      <p:ext uri="{19B8F6BF-5375-455C-9EA6-DF929625EA0E}">
        <p15:presenceInfo xmlns:p15="http://schemas.microsoft.com/office/powerpoint/2012/main" userId="J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8000"/>
    <a:srgbClr val="3333CC"/>
    <a:srgbClr val="3333FF"/>
    <a:srgbClr val="1EBE12"/>
    <a:srgbClr val="FF9933"/>
    <a:srgbClr val="CC3300"/>
    <a:srgbClr val="3333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2" d="100"/>
          <a:sy n="102" d="100"/>
        </p:scale>
        <p:origin x="9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0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377C48CE-4B86-44F7-90E6-6823229328D5}" type="datetimeFigureOut">
              <a:rPr lang="en-US"/>
              <a:pPr>
                <a:defRPr/>
              </a:pPr>
              <a:t>7/16/2019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77D216A8-4570-40D3-AF3D-78C9C394ABB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9482F1-45FB-47D6-B64D-277077F0EEA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D216A8-4570-40D3-AF3D-78C9C394ABBB}" type="slidenum">
              <a:rPr lang="en-US" smtClean="0"/>
              <a:pPr>
                <a:defRPr/>
              </a:pPr>
              <a:t>3</a:t>
            </a:fld>
            <a:endParaRPr lang="en-US" dirty="0"/>
          </a:p>
        </p:txBody>
      </p:sp>
    </p:spTree>
    <p:extLst>
      <p:ext uri="{BB962C8B-B14F-4D97-AF65-F5344CB8AC3E}">
        <p14:creationId xmlns:p14="http://schemas.microsoft.com/office/powerpoint/2010/main" val="1544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D216A8-4570-40D3-AF3D-78C9C394ABBB}" type="slidenum">
              <a:rPr lang="en-US" smtClean="0"/>
              <a:pPr>
                <a:defRPr/>
              </a:pPr>
              <a:t>8</a:t>
            </a:fld>
            <a:endParaRPr lang="en-US" dirty="0"/>
          </a:p>
        </p:txBody>
      </p:sp>
    </p:spTree>
    <p:extLst>
      <p:ext uri="{BB962C8B-B14F-4D97-AF65-F5344CB8AC3E}">
        <p14:creationId xmlns:p14="http://schemas.microsoft.com/office/powerpoint/2010/main" val="193204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3C797D-ACCD-441A-9368-17FE48115002}"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C797D-ACCD-441A-9368-17FE48115002}"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C797D-ACCD-441A-9368-17FE48115002}"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3C797D-ACCD-441A-9368-17FE48115002}"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3C797D-ACCD-441A-9368-17FE48115002}" type="datetimeFigureOut">
              <a:rPr lang="en-US" smtClean="0"/>
              <a:pPr/>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3C797D-ACCD-441A-9368-17FE48115002}" type="datetimeFigureOut">
              <a:rPr lang="en-US" smtClean="0"/>
              <a:pPr/>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C797D-ACCD-441A-9368-17FE48115002}" type="datetimeFigureOut">
              <a:rPr lang="en-US" smtClean="0"/>
              <a:pPr/>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C797D-ACCD-441A-9368-17FE48115002}"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C797D-ACCD-441A-9368-17FE48115002}" type="datetimeFigureOut">
              <a:rPr lang="en-US" smtClean="0"/>
              <a:pPr/>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C797D-ACCD-441A-9368-17FE48115002}"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C797D-ACCD-441A-9368-17FE48115002}" type="datetimeFigureOut">
              <a:rPr lang="en-US" smtClean="0"/>
              <a:pPr/>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3C797D-ACCD-441A-9368-17FE48115002}" type="datetimeFigureOut">
              <a:rPr lang="en-US" smtClean="0"/>
              <a:pPr/>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B1C4-25EA-4817-9AF7-338B57F555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609600" y="6553200"/>
            <a:ext cx="1295400" cy="1483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rrowheads="1"/>
          </p:cNvPicPr>
          <p:nvPr/>
        </p:nvPicPr>
        <p:blipFill>
          <a:blip r:embed="rId14" cstate="print"/>
          <a:srcRect/>
          <a:stretch>
            <a:fillRect/>
          </a:stretch>
        </p:blipFill>
        <p:spPr bwMode="auto">
          <a:xfrm>
            <a:off x="609600" y="0"/>
            <a:ext cx="8064500" cy="6692900"/>
          </a:xfrm>
          <a:prstGeom prst="rect">
            <a:avLst/>
          </a:prstGeom>
          <a:noFill/>
          <a:ln w="12700">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Text Box 9"/>
          <p:cNvSpPr txBox="1">
            <a:spLocks noChangeArrowheads="1"/>
          </p:cNvSpPr>
          <p:nvPr/>
        </p:nvSpPr>
        <p:spPr bwMode="auto">
          <a:xfrm>
            <a:off x="457200" y="6477000"/>
            <a:ext cx="1524000" cy="246221"/>
          </a:xfrm>
          <a:prstGeom prst="rect">
            <a:avLst/>
          </a:prstGeom>
          <a:noFill/>
          <a:ln w="9525">
            <a:noFill/>
            <a:miter lim="800000"/>
            <a:headEnd/>
            <a:tailEnd/>
          </a:ln>
          <a:effectLst/>
        </p:spPr>
        <p:txBody>
          <a:bodyPr wrap="square">
            <a:spAutoFit/>
          </a:bodyPr>
          <a:lstStyle/>
          <a:p>
            <a:pPr algn="ctr">
              <a:spcBef>
                <a:spcPct val="50000"/>
              </a:spcBef>
              <a:defRPr/>
            </a:pPr>
            <a:r>
              <a:rPr lang="en-US" sz="1000" dirty="0">
                <a:solidFill>
                  <a:schemeClr val="accent2"/>
                </a:solidFill>
              </a:rPr>
              <a:t>Advanced</a:t>
            </a:r>
            <a:r>
              <a:rPr lang="en-US" sz="1000" baseline="0" dirty="0">
                <a:solidFill>
                  <a:schemeClr val="accent2"/>
                </a:solidFill>
              </a:rPr>
              <a:t> Systems Test</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C797D-ACCD-441A-9368-17FE48115002}" type="datetimeFigureOut">
              <a:rPr lang="en-US" smtClean="0"/>
              <a:pPr/>
              <a:t>7/16/2019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B1C4-25EA-4817-9AF7-338B57F555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9.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143000"/>
          </a:xfrm>
        </p:spPr>
        <p:txBody>
          <a:bodyPr/>
          <a:lstStyle/>
          <a:p>
            <a:r>
              <a:rPr lang="en-US" sz="4800" dirty="0">
                <a:solidFill>
                  <a:srgbClr val="0000FF"/>
                </a:solidFill>
              </a:rPr>
              <a:t>PiezoMEMS </a:t>
            </a:r>
            <a:br>
              <a:rPr lang="en-US" sz="4800" dirty="0">
                <a:solidFill>
                  <a:srgbClr val="0000FF"/>
                </a:solidFill>
              </a:rPr>
            </a:br>
            <a:r>
              <a:rPr lang="en-US" sz="4800" dirty="0">
                <a:solidFill>
                  <a:srgbClr val="0000FF"/>
                </a:solidFill>
              </a:rPr>
              <a:t>Design for Test</a:t>
            </a:r>
          </a:p>
        </p:txBody>
      </p:sp>
      <p:sp>
        <p:nvSpPr>
          <p:cNvPr id="2051" name="Rectangle 3"/>
          <p:cNvSpPr>
            <a:spLocks noGrp="1" noChangeArrowheads="1"/>
          </p:cNvSpPr>
          <p:nvPr>
            <p:ph type="subTitle" idx="1"/>
          </p:nvPr>
        </p:nvSpPr>
        <p:spPr>
          <a:xfrm>
            <a:off x="1371600" y="4038600"/>
            <a:ext cx="6400800" cy="1905000"/>
          </a:xfrm>
        </p:spPr>
        <p:txBody>
          <a:bodyPr/>
          <a:lstStyle/>
          <a:p>
            <a:r>
              <a:rPr lang="en-US" sz="2000" u="sng" dirty="0"/>
              <a:t>Joe Evans</a:t>
            </a:r>
            <a:r>
              <a:rPr lang="en-US" sz="2000" dirty="0"/>
              <a:t>, Naomi Montross, Spencer Smith, Bob Howard, Scott Chapman</a:t>
            </a:r>
          </a:p>
          <a:p>
            <a:r>
              <a:rPr lang="en-US" sz="2000" dirty="0"/>
              <a:t>Radiant Technologies, Inc.</a:t>
            </a:r>
          </a:p>
          <a:p>
            <a:r>
              <a:rPr lang="en-US" sz="2000" i="1" dirty="0"/>
              <a:t>2019 International Workshop on Piezoelectric MEMS</a:t>
            </a:r>
          </a:p>
          <a:p>
            <a:r>
              <a:rPr lang="en-US" sz="2000" i="1" dirty="0"/>
              <a:t>July 16, 2019</a:t>
            </a:r>
          </a:p>
          <a:p>
            <a:endParaRPr lang="en-US" sz="2000" i="1"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a:extLst>
              <a:ext uri="{FF2B5EF4-FFF2-40B4-BE49-F238E27FC236}">
                <a16:creationId xmlns:a16="http://schemas.microsoft.com/office/drawing/2014/main" id="{8922A719-1E3F-4861-952F-00215689492B}"/>
              </a:ext>
            </a:extLst>
          </p:cNvPr>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a:solidFill>
                  <a:schemeClr val="accent2"/>
                </a:solidFill>
                <a:latin typeface="+mj-lt"/>
                <a:ea typeface="+mj-ea"/>
                <a:cs typeface="+mj-cs"/>
              </a:rPr>
              <a:t>Complete Test Sequence</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52" name="Rectangle 3">
            <a:extLst>
              <a:ext uri="{FF2B5EF4-FFF2-40B4-BE49-F238E27FC236}">
                <a16:creationId xmlns:a16="http://schemas.microsoft.com/office/drawing/2014/main" id="{4B10F66A-6CDE-4FD9-8849-4F16DCEB77CA}"/>
              </a:ext>
            </a:extLst>
          </p:cNvPr>
          <p:cNvSpPr txBox="1">
            <a:spLocks noChangeArrowheads="1"/>
          </p:cNvSpPr>
          <p:nvPr/>
        </p:nvSpPr>
        <p:spPr bwMode="auto">
          <a:xfrm>
            <a:off x="719579" y="1143000"/>
            <a:ext cx="7924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just">
              <a:spcBef>
                <a:spcPts val="1200"/>
              </a:spcBef>
              <a:defRPr/>
            </a:pPr>
            <a:r>
              <a:rPr lang="en-US" sz="2000" kern="0" dirty="0">
                <a:latin typeface="+mn-lt"/>
              </a:rPr>
              <a:t>Consider this tuning fork, it has three capacitors.  The following test sequence must be executed individually on all three capacitors of the die</a:t>
            </a:r>
            <a:r>
              <a:rPr lang="en-US" sz="2000" i="1" kern="0" dirty="0">
                <a:latin typeface="+mn-lt"/>
              </a:rPr>
              <a:t>.</a:t>
            </a:r>
            <a:endParaRPr lang="en-US" sz="2000" kern="0" dirty="0">
              <a:latin typeface="+mn-lt"/>
            </a:endParaRPr>
          </a:p>
          <a:p>
            <a:pPr marL="514350" lvl="1" indent="-514350" algn="just">
              <a:spcBef>
                <a:spcPts val="1200"/>
              </a:spcBef>
              <a:buFont typeface="Wingdings" pitchFamily="2" charset="2"/>
              <a:buChar char="Ø"/>
              <a:defRPr/>
            </a:pPr>
            <a:endParaRPr lang="en-US" sz="2000" kern="0" dirty="0">
              <a:latin typeface="+mn-lt"/>
            </a:endParaRPr>
          </a:p>
        </p:txBody>
      </p:sp>
      <p:sp>
        <p:nvSpPr>
          <p:cNvPr id="53" name="Rectangle 3">
            <a:extLst>
              <a:ext uri="{FF2B5EF4-FFF2-40B4-BE49-F238E27FC236}">
                <a16:creationId xmlns:a16="http://schemas.microsoft.com/office/drawing/2014/main" id="{AEDEB4AF-DA95-4533-8BE5-2EB1BEE7D56C}"/>
              </a:ext>
            </a:extLst>
          </p:cNvPr>
          <p:cNvSpPr txBox="1">
            <a:spLocks noChangeArrowheads="1"/>
          </p:cNvSpPr>
          <p:nvPr/>
        </p:nvSpPr>
        <p:spPr bwMode="auto">
          <a:xfrm>
            <a:off x="4038600" y="2057400"/>
            <a:ext cx="4572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just">
              <a:spcBef>
                <a:spcPts val="2400"/>
              </a:spcBef>
              <a:defRPr/>
            </a:pPr>
            <a:r>
              <a:rPr lang="en-US" sz="2000" kern="0" dirty="0">
                <a:solidFill>
                  <a:srgbClr val="0000FF"/>
                </a:solidFill>
                <a:latin typeface="+mn-lt"/>
              </a:rPr>
              <a:t>Ferroelectric Polarization/Leakage/etc.</a:t>
            </a:r>
          </a:p>
          <a:p>
            <a:pPr marL="0" lvl="1" algn="just">
              <a:spcBef>
                <a:spcPts val="2400"/>
              </a:spcBef>
              <a:defRPr/>
            </a:pPr>
            <a:r>
              <a:rPr lang="en-US" sz="2000" kern="0" dirty="0">
                <a:solidFill>
                  <a:srgbClr val="0000FF"/>
                </a:solidFill>
                <a:latin typeface="+mn-lt"/>
              </a:rPr>
              <a:t>Set the Poling direction for operation</a:t>
            </a:r>
          </a:p>
          <a:p>
            <a:pPr marL="0" lvl="1" algn="just">
              <a:spcBef>
                <a:spcPts val="2400"/>
              </a:spcBef>
              <a:defRPr/>
            </a:pPr>
            <a:r>
              <a:rPr lang="en-US" sz="2000" kern="0" dirty="0">
                <a:solidFill>
                  <a:srgbClr val="0000FF"/>
                </a:solidFill>
                <a:latin typeface="+mn-lt"/>
              </a:rPr>
              <a:t>Impulse Response</a:t>
            </a:r>
          </a:p>
          <a:p>
            <a:pPr marL="0" lvl="1" algn="just">
              <a:spcBef>
                <a:spcPts val="2400"/>
              </a:spcBef>
              <a:defRPr/>
            </a:pPr>
            <a:r>
              <a:rPr lang="en-US" sz="2000" kern="0" dirty="0">
                <a:solidFill>
                  <a:srgbClr val="0000FF"/>
                </a:solidFill>
                <a:latin typeface="+mn-lt"/>
              </a:rPr>
              <a:t>Resonance Response</a:t>
            </a:r>
          </a:p>
          <a:p>
            <a:pPr marL="0" lvl="1" algn="just">
              <a:spcBef>
                <a:spcPts val="2400"/>
              </a:spcBef>
              <a:defRPr/>
            </a:pPr>
            <a:r>
              <a:rPr lang="en-US" sz="2000" kern="0" dirty="0">
                <a:solidFill>
                  <a:srgbClr val="0000FF"/>
                </a:solidFill>
                <a:latin typeface="+mn-lt"/>
              </a:rPr>
              <a:t>Quality Factor</a:t>
            </a:r>
          </a:p>
          <a:p>
            <a:pPr marL="0" lvl="1" algn="just">
              <a:spcBef>
                <a:spcPts val="2400"/>
              </a:spcBef>
              <a:defRPr/>
            </a:pPr>
            <a:r>
              <a:rPr lang="en-US" sz="2000" kern="0" dirty="0">
                <a:solidFill>
                  <a:srgbClr val="0000FF"/>
                </a:solidFill>
                <a:latin typeface="+mn-lt"/>
              </a:rPr>
              <a:t>Insert device into its control circuit</a:t>
            </a:r>
          </a:p>
          <a:p>
            <a:pPr marL="461963" lvl="1" indent="-461963" algn="just">
              <a:spcBef>
                <a:spcPts val="2400"/>
              </a:spcBef>
              <a:defRPr/>
            </a:pPr>
            <a:r>
              <a:rPr lang="en-US" sz="2000" kern="0" dirty="0">
                <a:solidFill>
                  <a:srgbClr val="0000FF"/>
                </a:solidFill>
                <a:latin typeface="+mn-lt"/>
              </a:rPr>
              <a:t>Track resonance with Frequency Counter.</a:t>
            </a:r>
          </a:p>
          <a:p>
            <a:pPr marL="514350" lvl="1" indent="-514350" algn="just">
              <a:spcBef>
                <a:spcPts val="1200"/>
              </a:spcBef>
              <a:buFont typeface="Wingdings" pitchFamily="2" charset="2"/>
              <a:buChar char="Ø"/>
              <a:defRPr/>
            </a:pPr>
            <a:endParaRPr lang="en-US" sz="2000" kern="0" dirty="0">
              <a:latin typeface="+mn-lt"/>
            </a:endParaRPr>
          </a:p>
        </p:txBody>
      </p:sp>
      <p:cxnSp>
        <p:nvCxnSpPr>
          <p:cNvPr id="54" name="Straight Arrow Connector 53">
            <a:extLst>
              <a:ext uri="{FF2B5EF4-FFF2-40B4-BE49-F238E27FC236}">
                <a16:creationId xmlns:a16="http://schemas.microsoft.com/office/drawing/2014/main" id="{1818AD93-576F-4198-A6D5-A952E8EA418A}"/>
              </a:ext>
            </a:extLst>
          </p:cNvPr>
          <p:cNvCxnSpPr/>
          <p:nvPr/>
        </p:nvCxnSpPr>
        <p:spPr bwMode="auto">
          <a:xfrm>
            <a:off x="4953000" y="2419546"/>
            <a:ext cx="0" cy="3048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5" name="Straight Arrow Connector 54">
            <a:extLst>
              <a:ext uri="{FF2B5EF4-FFF2-40B4-BE49-F238E27FC236}">
                <a16:creationId xmlns:a16="http://schemas.microsoft.com/office/drawing/2014/main" id="{31DFEC61-BD02-4CC2-9907-447AADFE0D05}"/>
              </a:ext>
            </a:extLst>
          </p:cNvPr>
          <p:cNvCxnSpPr/>
          <p:nvPr/>
        </p:nvCxnSpPr>
        <p:spPr bwMode="auto">
          <a:xfrm>
            <a:off x="4953000" y="3048000"/>
            <a:ext cx="0" cy="3048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6" name="Straight Arrow Connector 55">
            <a:extLst>
              <a:ext uri="{FF2B5EF4-FFF2-40B4-BE49-F238E27FC236}">
                <a16:creationId xmlns:a16="http://schemas.microsoft.com/office/drawing/2014/main" id="{01CAC25F-A428-4D00-AC81-CDFEB6209D9E}"/>
              </a:ext>
            </a:extLst>
          </p:cNvPr>
          <p:cNvCxnSpPr/>
          <p:nvPr/>
        </p:nvCxnSpPr>
        <p:spPr bwMode="auto">
          <a:xfrm>
            <a:off x="4953000" y="3657600"/>
            <a:ext cx="0" cy="3048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7" name="Straight Arrow Connector 56">
            <a:extLst>
              <a:ext uri="{FF2B5EF4-FFF2-40B4-BE49-F238E27FC236}">
                <a16:creationId xmlns:a16="http://schemas.microsoft.com/office/drawing/2014/main" id="{D0B2ABAE-699B-4896-A475-0EB019CE832D}"/>
              </a:ext>
            </a:extLst>
          </p:cNvPr>
          <p:cNvCxnSpPr/>
          <p:nvPr/>
        </p:nvCxnSpPr>
        <p:spPr bwMode="auto">
          <a:xfrm>
            <a:off x="4953000" y="4267200"/>
            <a:ext cx="0" cy="3048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8" name="Straight Arrow Connector 57">
            <a:extLst>
              <a:ext uri="{FF2B5EF4-FFF2-40B4-BE49-F238E27FC236}">
                <a16:creationId xmlns:a16="http://schemas.microsoft.com/office/drawing/2014/main" id="{0D8B526F-A44A-4A28-BA0D-AAA30F535E60}"/>
              </a:ext>
            </a:extLst>
          </p:cNvPr>
          <p:cNvCxnSpPr/>
          <p:nvPr/>
        </p:nvCxnSpPr>
        <p:spPr bwMode="auto">
          <a:xfrm>
            <a:off x="4953000" y="4876800"/>
            <a:ext cx="0" cy="3048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cxnSp>
        <p:nvCxnSpPr>
          <p:cNvPr id="59" name="Straight Arrow Connector 58">
            <a:extLst>
              <a:ext uri="{FF2B5EF4-FFF2-40B4-BE49-F238E27FC236}">
                <a16:creationId xmlns:a16="http://schemas.microsoft.com/office/drawing/2014/main" id="{9DEBA387-3698-409C-90AE-15B3066B32A9}"/>
              </a:ext>
            </a:extLst>
          </p:cNvPr>
          <p:cNvCxnSpPr/>
          <p:nvPr/>
        </p:nvCxnSpPr>
        <p:spPr bwMode="auto">
          <a:xfrm>
            <a:off x="4953000" y="5486400"/>
            <a:ext cx="0" cy="30480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pic>
        <p:nvPicPr>
          <p:cNvPr id="45" name="Picture 44">
            <a:extLst>
              <a:ext uri="{FF2B5EF4-FFF2-40B4-BE49-F238E27FC236}">
                <a16:creationId xmlns:a16="http://schemas.microsoft.com/office/drawing/2014/main" id="{A235BC3B-0B9D-411E-8CDB-4A059C2EA24A}"/>
              </a:ext>
            </a:extLst>
          </p:cNvPr>
          <p:cNvPicPr>
            <a:picLocks noChangeAspect="1"/>
          </p:cNvPicPr>
          <p:nvPr/>
        </p:nvPicPr>
        <p:blipFill>
          <a:blip r:embed="rId2"/>
          <a:stretch>
            <a:fillRect/>
          </a:stretch>
        </p:blipFill>
        <p:spPr>
          <a:xfrm>
            <a:off x="1086276" y="2832356"/>
            <a:ext cx="2273016" cy="2044444"/>
          </a:xfrm>
          <a:prstGeom prst="rect">
            <a:avLst/>
          </a:prstGeom>
        </p:spPr>
      </p:pic>
    </p:spTree>
    <p:extLst>
      <p:ext uri="{BB962C8B-B14F-4D97-AF65-F5344CB8AC3E}">
        <p14:creationId xmlns:p14="http://schemas.microsoft.com/office/powerpoint/2010/main" val="192673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2B246F2-8CC7-4435-BF14-3EA66405A58C}"/>
              </a:ext>
            </a:extLst>
          </p:cNvPr>
          <p:cNvSpPr txBox="1">
            <a:spLocks noChangeArrowheads="1"/>
          </p:cNvSpPr>
          <p:nvPr/>
        </p:nvSpPr>
        <p:spPr bwMode="auto">
          <a:xfrm>
            <a:off x="695325" y="1295400"/>
            <a:ext cx="7924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a:latin typeface="+mn-lt"/>
              </a:rPr>
              <a:t>Consider a four-capacitor accelerometer.  It will have four capacitors with five connections if all capacitors share a common ground.  </a:t>
            </a:r>
            <a:endParaRPr kumimoji="0" lang="en-US" sz="2000" i="0" u="none" strike="noStrike" kern="0" cap="none" spc="0" normalizeH="0" baseline="0" noProof="0" dirty="0">
              <a:ln>
                <a:noFill/>
              </a:ln>
              <a:effectLst/>
              <a:uLnTx/>
              <a:uFillTx/>
              <a:latin typeface="+mn-lt"/>
            </a:endParaRPr>
          </a:p>
        </p:txBody>
      </p:sp>
      <p:pic>
        <p:nvPicPr>
          <p:cNvPr id="4" name="Picture 3">
            <a:extLst>
              <a:ext uri="{FF2B5EF4-FFF2-40B4-BE49-F238E27FC236}">
                <a16:creationId xmlns:a16="http://schemas.microsoft.com/office/drawing/2014/main" id="{6A3212F7-EAF3-4BF5-9535-E73DB6D2EC8C}"/>
              </a:ext>
            </a:extLst>
          </p:cNvPr>
          <p:cNvPicPr>
            <a:picLocks noChangeAspect="1"/>
          </p:cNvPicPr>
          <p:nvPr/>
        </p:nvPicPr>
        <p:blipFill>
          <a:blip r:embed="rId2"/>
          <a:stretch>
            <a:fillRect/>
          </a:stretch>
        </p:blipFill>
        <p:spPr>
          <a:xfrm>
            <a:off x="887790" y="2057400"/>
            <a:ext cx="4000500" cy="4000500"/>
          </a:xfrm>
          <a:prstGeom prst="rect">
            <a:avLst/>
          </a:prstGeom>
        </p:spPr>
      </p:pic>
      <p:sp>
        <p:nvSpPr>
          <p:cNvPr id="2" name="Rectangle 2">
            <a:extLst>
              <a:ext uri="{FF2B5EF4-FFF2-40B4-BE49-F238E27FC236}">
                <a16:creationId xmlns:a16="http://schemas.microsoft.com/office/drawing/2014/main" id="{AF937926-7897-477E-B3F7-CE2862619881}"/>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Example Test Flow</a:t>
            </a:r>
            <a:endParaRPr lang="en-US" kern="0" dirty="0"/>
          </a:p>
        </p:txBody>
      </p:sp>
      <p:sp>
        <p:nvSpPr>
          <p:cNvPr id="5" name="TextBox 4">
            <a:extLst>
              <a:ext uri="{FF2B5EF4-FFF2-40B4-BE49-F238E27FC236}">
                <a16:creationId xmlns:a16="http://schemas.microsoft.com/office/drawing/2014/main" id="{6C34C48B-52B5-4B86-B8A1-52770B5C9C97}"/>
              </a:ext>
            </a:extLst>
          </p:cNvPr>
          <p:cNvSpPr txBox="1"/>
          <p:nvPr/>
        </p:nvSpPr>
        <p:spPr>
          <a:xfrm>
            <a:off x="5420707" y="2781301"/>
            <a:ext cx="2667000" cy="400110"/>
          </a:xfrm>
          <a:prstGeom prst="rect">
            <a:avLst/>
          </a:prstGeom>
          <a:noFill/>
        </p:spPr>
        <p:txBody>
          <a:bodyPr wrap="square" rtlCol="0">
            <a:spAutoFit/>
          </a:bodyPr>
          <a:lstStyle/>
          <a:p>
            <a:r>
              <a:rPr lang="en-US" sz="2000" dirty="0"/>
              <a:t>Circuit diagram:</a:t>
            </a:r>
          </a:p>
        </p:txBody>
      </p:sp>
      <p:grpSp>
        <p:nvGrpSpPr>
          <p:cNvPr id="74" name="Group 73">
            <a:extLst>
              <a:ext uri="{FF2B5EF4-FFF2-40B4-BE49-F238E27FC236}">
                <a16:creationId xmlns:a16="http://schemas.microsoft.com/office/drawing/2014/main" id="{8FF07774-3A7C-41E1-8E67-634185CC65E2}"/>
              </a:ext>
            </a:extLst>
          </p:cNvPr>
          <p:cNvGrpSpPr/>
          <p:nvPr/>
        </p:nvGrpSpPr>
        <p:grpSpPr>
          <a:xfrm>
            <a:off x="5186363" y="3467100"/>
            <a:ext cx="3095721" cy="1143000"/>
            <a:chOff x="5186363" y="3505200"/>
            <a:chExt cx="3095721" cy="1143000"/>
          </a:xfrm>
        </p:grpSpPr>
        <p:grpSp>
          <p:nvGrpSpPr>
            <p:cNvPr id="8" name="Group 7">
              <a:extLst>
                <a:ext uri="{FF2B5EF4-FFF2-40B4-BE49-F238E27FC236}">
                  <a16:creationId xmlns:a16="http://schemas.microsoft.com/office/drawing/2014/main" id="{0C64797B-A9A6-4C95-950C-477EC347FD21}"/>
                </a:ext>
              </a:extLst>
            </p:cNvPr>
            <p:cNvGrpSpPr/>
            <p:nvPr/>
          </p:nvGrpSpPr>
          <p:grpSpPr>
            <a:xfrm>
              <a:off x="5324573" y="4191000"/>
              <a:ext cx="533400" cy="76200"/>
              <a:chOff x="5410200" y="4114800"/>
              <a:chExt cx="533400" cy="76200"/>
            </a:xfrm>
          </p:grpSpPr>
          <p:cxnSp>
            <p:nvCxnSpPr>
              <p:cNvPr id="7" name="Straight Connector 6">
                <a:extLst>
                  <a:ext uri="{FF2B5EF4-FFF2-40B4-BE49-F238E27FC236}">
                    <a16:creationId xmlns:a16="http://schemas.microsoft.com/office/drawing/2014/main" id="{0305FA9B-19E4-42A0-BA61-FF188E2599D4}"/>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9410292-9D11-48E3-B7DF-0B6C1EECABAA}"/>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15" name="Straight Connector 14">
              <a:extLst>
                <a:ext uri="{FF2B5EF4-FFF2-40B4-BE49-F238E27FC236}">
                  <a16:creationId xmlns:a16="http://schemas.microsoft.com/office/drawing/2014/main" id="{1BFC2749-F05F-46BF-BB92-957A119CCCF0}"/>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D49EF67-B7D9-4247-BE33-5DEDAA3D914E}"/>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580FB10-2FA8-42A9-A258-2F300F2A45E6}"/>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26903E6B-09C5-4F77-8E5F-39EA8205B0F4}"/>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354B8124-4B63-4CA0-8277-A4B031CA275F}"/>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3" name="Group 32">
              <a:extLst>
                <a:ext uri="{FF2B5EF4-FFF2-40B4-BE49-F238E27FC236}">
                  <a16:creationId xmlns:a16="http://schemas.microsoft.com/office/drawing/2014/main" id="{B957E6C6-F79C-4E64-9214-F7CEA0545619}"/>
                </a:ext>
              </a:extLst>
            </p:cNvPr>
            <p:cNvGrpSpPr/>
            <p:nvPr/>
          </p:nvGrpSpPr>
          <p:grpSpPr>
            <a:xfrm>
              <a:off x="6077146" y="4191000"/>
              <a:ext cx="533400" cy="76200"/>
              <a:chOff x="5410200" y="4114800"/>
              <a:chExt cx="533400" cy="76200"/>
            </a:xfrm>
          </p:grpSpPr>
          <p:cxnSp>
            <p:nvCxnSpPr>
              <p:cNvPr id="37" name="Straight Connector 36">
                <a:extLst>
                  <a:ext uri="{FF2B5EF4-FFF2-40B4-BE49-F238E27FC236}">
                    <a16:creationId xmlns:a16="http://schemas.microsoft.com/office/drawing/2014/main" id="{3A2219BE-EBE0-4376-A1C5-081C39A277E8}"/>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F29702BE-CD09-487F-BD3C-6AD52CF0EA65}"/>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4" name="Straight Connector 33">
              <a:extLst>
                <a:ext uri="{FF2B5EF4-FFF2-40B4-BE49-F238E27FC236}">
                  <a16:creationId xmlns:a16="http://schemas.microsoft.com/office/drawing/2014/main" id="{2AC9EFA0-2A1B-4E48-A449-1F367F9D6B06}"/>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CD752C5A-B896-4508-A1EA-0341B9A87C3B}"/>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02676CCE-F027-4B26-8D81-2AD46E3002F2}"/>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3C73602-DC31-42F0-A032-CD2892C272FD}"/>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14E6F76-6B66-4084-A2BE-2F7597D008E5}"/>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44" name="Group 43">
              <a:extLst>
                <a:ext uri="{FF2B5EF4-FFF2-40B4-BE49-F238E27FC236}">
                  <a16:creationId xmlns:a16="http://schemas.microsoft.com/office/drawing/2014/main" id="{150FD1B4-8CFA-416D-985F-A15F00DDE421}"/>
                </a:ext>
              </a:extLst>
            </p:cNvPr>
            <p:cNvGrpSpPr/>
            <p:nvPr/>
          </p:nvGrpSpPr>
          <p:grpSpPr>
            <a:xfrm>
              <a:off x="6839146" y="4191000"/>
              <a:ext cx="533400" cy="76200"/>
              <a:chOff x="5410200" y="4114800"/>
              <a:chExt cx="533400" cy="76200"/>
            </a:xfrm>
          </p:grpSpPr>
          <p:cxnSp>
            <p:nvCxnSpPr>
              <p:cNvPr id="48" name="Straight Connector 47">
                <a:extLst>
                  <a:ext uri="{FF2B5EF4-FFF2-40B4-BE49-F238E27FC236}">
                    <a16:creationId xmlns:a16="http://schemas.microsoft.com/office/drawing/2014/main" id="{0CB697F4-D8A1-4AEF-AA62-752116EA34E8}"/>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761C9B71-3767-46B8-B16D-03A086CF2186}"/>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45" name="Straight Connector 44">
              <a:extLst>
                <a:ext uri="{FF2B5EF4-FFF2-40B4-BE49-F238E27FC236}">
                  <a16:creationId xmlns:a16="http://schemas.microsoft.com/office/drawing/2014/main" id="{C37CD4D1-2757-4BAB-9773-C21C08714E31}"/>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D3C9574B-23AC-425F-9F38-A6AB9B6376E7}"/>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0F56CF1E-4E43-40F8-B35B-C6188FF0C20C}"/>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B145B74-4FBD-493E-AE92-0E6D4275C5CA}"/>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39CE695-B55D-458C-8888-AFCC19825C52}"/>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55" name="Group 54">
              <a:extLst>
                <a:ext uri="{FF2B5EF4-FFF2-40B4-BE49-F238E27FC236}">
                  <a16:creationId xmlns:a16="http://schemas.microsoft.com/office/drawing/2014/main" id="{55C309A3-7E95-4F65-A94B-2852800CB1CB}"/>
                </a:ext>
              </a:extLst>
            </p:cNvPr>
            <p:cNvGrpSpPr/>
            <p:nvPr/>
          </p:nvGrpSpPr>
          <p:grpSpPr>
            <a:xfrm>
              <a:off x="7610573" y="4191000"/>
              <a:ext cx="533400" cy="76200"/>
              <a:chOff x="5410200" y="4114800"/>
              <a:chExt cx="533400" cy="76200"/>
            </a:xfrm>
          </p:grpSpPr>
          <p:cxnSp>
            <p:nvCxnSpPr>
              <p:cNvPr id="59" name="Straight Connector 58">
                <a:extLst>
                  <a:ext uri="{FF2B5EF4-FFF2-40B4-BE49-F238E27FC236}">
                    <a16:creationId xmlns:a16="http://schemas.microsoft.com/office/drawing/2014/main" id="{C8EF2821-5F81-45AB-AF72-77DE82A19DDE}"/>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0C1F8EF4-1E33-4239-98DB-BE3059DF482C}"/>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56" name="Straight Connector 55">
              <a:extLst>
                <a:ext uri="{FF2B5EF4-FFF2-40B4-BE49-F238E27FC236}">
                  <a16:creationId xmlns:a16="http://schemas.microsoft.com/office/drawing/2014/main" id="{5DCBE1AE-EB19-4604-9FA5-C4C02E16FF9C}"/>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ED90F5C0-27BC-497E-940F-D06A64371734}"/>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E20CE604-C05E-4B37-B1A7-13D2958596A8}"/>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166CE6DA-8D2D-47B2-A2FC-296E46D815BC}"/>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D00B6AB3-18B0-4C9B-B97C-C458DC0873C9}"/>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8EEFE0FB-B7E1-46E6-AB25-70DA6F4D4E5E}"/>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9D56F888-F19E-49AB-A186-8C01E9AD236C}"/>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73" name="TextBox 72">
            <a:extLst>
              <a:ext uri="{FF2B5EF4-FFF2-40B4-BE49-F238E27FC236}">
                <a16:creationId xmlns:a16="http://schemas.microsoft.com/office/drawing/2014/main" id="{A136AF9C-6E43-4F3C-A067-889F25AFA006}"/>
              </a:ext>
            </a:extLst>
          </p:cNvPr>
          <p:cNvSpPr txBox="1"/>
          <p:nvPr/>
        </p:nvSpPr>
        <p:spPr>
          <a:xfrm>
            <a:off x="2586086" y="4189032"/>
            <a:ext cx="604888" cy="430887"/>
          </a:xfrm>
          <a:prstGeom prst="rect">
            <a:avLst/>
          </a:prstGeom>
          <a:noFill/>
        </p:spPr>
        <p:txBody>
          <a:bodyPr wrap="square" rtlCol="0">
            <a:spAutoFit/>
          </a:bodyPr>
          <a:lstStyle/>
          <a:p>
            <a:pPr algn="ctr"/>
            <a:r>
              <a:rPr lang="en-US" sz="1100" dirty="0">
                <a:solidFill>
                  <a:schemeClr val="bg1"/>
                </a:solidFill>
              </a:rPr>
              <a:t>Proof Mass</a:t>
            </a:r>
          </a:p>
        </p:txBody>
      </p:sp>
    </p:spTree>
    <p:extLst>
      <p:ext uri="{BB962C8B-B14F-4D97-AF65-F5344CB8AC3E}">
        <p14:creationId xmlns:p14="http://schemas.microsoft.com/office/powerpoint/2010/main" val="397734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3">
            <a:extLst>
              <a:ext uri="{FF2B5EF4-FFF2-40B4-BE49-F238E27FC236}">
                <a16:creationId xmlns:a16="http://schemas.microsoft.com/office/drawing/2014/main" id="{744C3EA7-44D8-4DD4-8CCE-5199DE69B483}"/>
              </a:ext>
            </a:extLst>
          </p:cNvPr>
          <p:cNvSpPr txBox="1">
            <a:spLocks noChangeArrowheads="1"/>
          </p:cNvSpPr>
          <p:nvPr/>
        </p:nvSpPr>
        <p:spPr bwMode="auto">
          <a:xfrm>
            <a:off x="685800" y="1242175"/>
            <a:ext cx="7924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a:latin typeface="+mn-lt"/>
              </a:rPr>
              <a:t>After fabrication, each capacitor should be tested in turn for shorts, hysteresis, &amp; leakage.  These are all classic ferroelectric tests. </a:t>
            </a:r>
          </a:p>
          <a:p>
            <a:pPr marL="514350" lvl="0" indent="-514350" algn="just">
              <a:spcBef>
                <a:spcPts val="1200"/>
              </a:spcBef>
              <a:buFont typeface="Wingdings" pitchFamily="2" charset="2"/>
              <a:buChar char="Ø"/>
              <a:defRPr/>
            </a:pPr>
            <a:r>
              <a:rPr lang="en-US" sz="2000" kern="0" dirty="0"/>
              <a:t>Each capacitor is poled to its proper polarity and then tested for Impulse, Resonance, and Quality Factor if the device is to be a sensor.</a:t>
            </a:r>
          </a:p>
        </p:txBody>
      </p:sp>
      <p:grpSp>
        <p:nvGrpSpPr>
          <p:cNvPr id="18" name="Group 17">
            <a:extLst>
              <a:ext uri="{FF2B5EF4-FFF2-40B4-BE49-F238E27FC236}">
                <a16:creationId xmlns:a16="http://schemas.microsoft.com/office/drawing/2014/main" id="{5D91A042-B6D0-47BD-8275-BC1C353D18F5}"/>
              </a:ext>
            </a:extLst>
          </p:cNvPr>
          <p:cNvGrpSpPr/>
          <p:nvPr/>
        </p:nvGrpSpPr>
        <p:grpSpPr>
          <a:xfrm>
            <a:off x="3505200" y="5181600"/>
            <a:ext cx="4267200" cy="1143000"/>
            <a:chOff x="2438400" y="5257800"/>
            <a:chExt cx="4267200" cy="1143000"/>
          </a:xfrm>
        </p:grpSpPr>
        <p:sp>
          <p:nvSpPr>
            <p:cNvPr id="4" name="Rectangle 3">
              <a:extLst>
                <a:ext uri="{FF2B5EF4-FFF2-40B4-BE49-F238E27FC236}">
                  <a16:creationId xmlns:a16="http://schemas.microsoft.com/office/drawing/2014/main" id="{7AD8F7DC-8D6E-4C1B-92C6-074DF0EFB412}"/>
                </a:ext>
              </a:extLst>
            </p:cNvPr>
            <p:cNvSpPr/>
            <p:nvPr/>
          </p:nvSpPr>
          <p:spPr bwMode="auto">
            <a:xfrm>
              <a:off x="39624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Rectangle 97">
              <a:extLst>
                <a:ext uri="{FF2B5EF4-FFF2-40B4-BE49-F238E27FC236}">
                  <a16:creationId xmlns:a16="http://schemas.microsoft.com/office/drawing/2014/main" id="{BAAE2E72-19A5-4B90-9C3B-A8B3EF3B66E2}"/>
                </a:ext>
              </a:extLst>
            </p:cNvPr>
            <p:cNvSpPr/>
            <p:nvPr/>
          </p:nvSpPr>
          <p:spPr bwMode="auto">
            <a:xfrm>
              <a:off x="48768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81B54614-1167-4EE7-969E-F56CE72152CC}"/>
                </a:ext>
              </a:extLst>
            </p:cNvPr>
            <p:cNvSpPr txBox="1"/>
            <p:nvPr/>
          </p:nvSpPr>
          <p:spPr>
            <a:xfrm>
              <a:off x="5129017" y="5326729"/>
              <a:ext cx="890783" cy="276999"/>
            </a:xfrm>
            <a:prstGeom prst="rect">
              <a:avLst/>
            </a:prstGeom>
            <a:noFill/>
          </p:spPr>
          <p:txBody>
            <a:bodyPr wrap="square" rtlCol="0">
              <a:spAutoFit/>
            </a:bodyPr>
            <a:lstStyle/>
            <a:p>
              <a:r>
                <a:rPr lang="en-US" sz="1200" dirty="0"/>
                <a:t>Drive</a:t>
              </a:r>
            </a:p>
          </p:txBody>
        </p:sp>
        <p:sp>
          <p:nvSpPr>
            <p:cNvPr id="99" name="TextBox 98">
              <a:extLst>
                <a:ext uri="{FF2B5EF4-FFF2-40B4-BE49-F238E27FC236}">
                  <a16:creationId xmlns:a16="http://schemas.microsoft.com/office/drawing/2014/main" id="{7F2E532E-642D-4410-8E85-956D5B01DFF6}"/>
                </a:ext>
              </a:extLst>
            </p:cNvPr>
            <p:cNvSpPr txBox="1"/>
            <p:nvPr/>
          </p:nvSpPr>
          <p:spPr>
            <a:xfrm>
              <a:off x="3128963" y="5323287"/>
              <a:ext cx="890783" cy="276999"/>
            </a:xfrm>
            <a:prstGeom prst="rect">
              <a:avLst/>
            </a:prstGeom>
            <a:noFill/>
          </p:spPr>
          <p:txBody>
            <a:bodyPr wrap="square" rtlCol="0">
              <a:spAutoFit/>
            </a:bodyPr>
            <a:lstStyle/>
            <a:p>
              <a:pPr algn="r"/>
              <a:r>
                <a:rPr lang="en-US" sz="1200" dirty="0"/>
                <a:t>Return</a:t>
              </a:r>
            </a:p>
          </p:txBody>
        </p:sp>
        <p:sp>
          <p:nvSpPr>
            <p:cNvPr id="3" name="TextBox 2">
              <a:extLst>
                <a:ext uri="{FF2B5EF4-FFF2-40B4-BE49-F238E27FC236}">
                  <a16:creationId xmlns:a16="http://schemas.microsoft.com/office/drawing/2014/main" id="{73CDD602-DC81-4B6D-BBC5-4EA5D7D7FCEE}"/>
                </a:ext>
              </a:extLst>
            </p:cNvPr>
            <p:cNvSpPr txBox="1"/>
            <p:nvPr/>
          </p:nvSpPr>
          <p:spPr>
            <a:xfrm>
              <a:off x="2438400" y="5569803"/>
              <a:ext cx="4267200" cy="830997"/>
            </a:xfrm>
            <a:prstGeom prst="rect">
              <a:avLst/>
            </a:prstGeom>
            <a:noFill/>
            <a:ln w="28575">
              <a:solidFill>
                <a:schemeClr val="tx1"/>
              </a:solidFill>
            </a:ln>
          </p:spPr>
          <p:txBody>
            <a:bodyPr wrap="square" rtlCol="0" anchor="ctr" anchorCtr="1">
              <a:spAutoFit/>
            </a:bodyPr>
            <a:lstStyle/>
            <a:p>
              <a:pPr algn="ctr">
                <a:spcBef>
                  <a:spcPts val="1200"/>
                </a:spcBef>
              </a:pPr>
              <a:endParaRPr lang="en-US" dirty="0"/>
            </a:p>
            <a:p>
              <a:pPr algn="ctr">
                <a:spcBef>
                  <a:spcPts val="0"/>
                </a:spcBef>
              </a:pPr>
              <a:r>
                <a:rPr lang="en-US" dirty="0"/>
                <a:t>piezoMEMS Analyzer</a:t>
              </a:r>
            </a:p>
          </p:txBody>
        </p:sp>
      </p:grpSp>
      <p:sp>
        <p:nvSpPr>
          <p:cNvPr id="53" name="Rectangle 2">
            <a:extLst>
              <a:ext uri="{FF2B5EF4-FFF2-40B4-BE49-F238E27FC236}">
                <a16:creationId xmlns:a16="http://schemas.microsoft.com/office/drawing/2014/main" id="{D02F500E-C965-4A35-9490-3B48142FD876}"/>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Test Each Cap Individually</a:t>
            </a:r>
            <a:endParaRPr lang="en-US" kern="0" dirty="0"/>
          </a:p>
        </p:txBody>
      </p:sp>
      <p:grpSp>
        <p:nvGrpSpPr>
          <p:cNvPr id="55" name="Group 54">
            <a:extLst>
              <a:ext uri="{FF2B5EF4-FFF2-40B4-BE49-F238E27FC236}">
                <a16:creationId xmlns:a16="http://schemas.microsoft.com/office/drawing/2014/main" id="{2DC38DFE-BDBA-4189-856B-1B2B867552C5}"/>
              </a:ext>
            </a:extLst>
          </p:cNvPr>
          <p:cNvGrpSpPr/>
          <p:nvPr/>
        </p:nvGrpSpPr>
        <p:grpSpPr>
          <a:xfrm>
            <a:off x="1762027" y="3261475"/>
            <a:ext cx="3095721" cy="1143000"/>
            <a:chOff x="5186363" y="3505200"/>
            <a:chExt cx="3095721" cy="1143000"/>
          </a:xfrm>
        </p:grpSpPr>
        <p:grpSp>
          <p:nvGrpSpPr>
            <p:cNvPr id="56" name="Group 55">
              <a:extLst>
                <a:ext uri="{FF2B5EF4-FFF2-40B4-BE49-F238E27FC236}">
                  <a16:creationId xmlns:a16="http://schemas.microsoft.com/office/drawing/2014/main" id="{B902EB66-BC39-47D6-ABBF-29CC2A9A45A8}"/>
                </a:ext>
              </a:extLst>
            </p:cNvPr>
            <p:cNvGrpSpPr/>
            <p:nvPr/>
          </p:nvGrpSpPr>
          <p:grpSpPr>
            <a:xfrm>
              <a:off x="5324573" y="4191000"/>
              <a:ext cx="533400" cy="76200"/>
              <a:chOff x="5410200" y="4114800"/>
              <a:chExt cx="533400" cy="76200"/>
            </a:xfrm>
          </p:grpSpPr>
          <p:cxnSp>
            <p:nvCxnSpPr>
              <p:cNvPr id="95" name="Straight Connector 94">
                <a:extLst>
                  <a:ext uri="{FF2B5EF4-FFF2-40B4-BE49-F238E27FC236}">
                    <a16:creationId xmlns:a16="http://schemas.microsoft.com/office/drawing/2014/main" id="{391E4A5F-FD55-4729-97EC-A8B9DFAF1B1E}"/>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BBF4E84B-F06B-487F-B2EF-2BE0363A39EE}"/>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57" name="Straight Connector 56">
              <a:extLst>
                <a:ext uri="{FF2B5EF4-FFF2-40B4-BE49-F238E27FC236}">
                  <a16:creationId xmlns:a16="http://schemas.microsoft.com/office/drawing/2014/main" id="{91C4830B-1097-425C-B674-E20EB568A092}"/>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6C0192DC-AB11-4315-836D-F8BDFD480100}"/>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6C3ABAA0-E9A3-4051-87AB-BDE62524510C}"/>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23F9234F-C265-4D89-90F7-BA744FE57BA0}"/>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1A1474EC-1097-466F-BA1A-FAFB1F09E82B}"/>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68" name="Group 67">
              <a:extLst>
                <a:ext uri="{FF2B5EF4-FFF2-40B4-BE49-F238E27FC236}">
                  <a16:creationId xmlns:a16="http://schemas.microsoft.com/office/drawing/2014/main" id="{773DE7C6-E4B5-46F0-A3CB-C152185FBF1C}"/>
                </a:ext>
              </a:extLst>
            </p:cNvPr>
            <p:cNvGrpSpPr/>
            <p:nvPr/>
          </p:nvGrpSpPr>
          <p:grpSpPr>
            <a:xfrm>
              <a:off x="6077146" y="4191000"/>
              <a:ext cx="533400" cy="76200"/>
              <a:chOff x="5410200" y="4114800"/>
              <a:chExt cx="533400" cy="76200"/>
            </a:xfrm>
          </p:grpSpPr>
          <p:cxnSp>
            <p:nvCxnSpPr>
              <p:cNvPr id="93" name="Straight Connector 92">
                <a:extLst>
                  <a:ext uri="{FF2B5EF4-FFF2-40B4-BE49-F238E27FC236}">
                    <a16:creationId xmlns:a16="http://schemas.microsoft.com/office/drawing/2014/main" id="{E115AA8A-BE11-47BC-9AA8-B5FC869E1004}"/>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A1AEDE9E-AB9F-428E-8A7F-545E73A0D594}"/>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69" name="Straight Connector 68">
              <a:extLst>
                <a:ext uri="{FF2B5EF4-FFF2-40B4-BE49-F238E27FC236}">
                  <a16:creationId xmlns:a16="http://schemas.microsoft.com/office/drawing/2014/main" id="{585406C4-8B9C-42AB-97DF-7AB0A70AD81D}"/>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EA28B1F4-5C74-4AF5-8640-14DFCDE6C2A0}"/>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8B596CD3-A23B-4CFE-A86E-2B4E44ECC40B}"/>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6CC0015A-40C7-471A-8176-690D2CA6B561}"/>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41240F07-9AF4-4D7B-A0BF-7AA692B541EB}"/>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EC5D9476-27BC-4AAA-B968-3F719D90D973}"/>
                </a:ext>
              </a:extLst>
            </p:cNvPr>
            <p:cNvGrpSpPr/>
            <p:nvPr/>
          </p:nvGrpSpPr>
          <p:grpSpPr>
            <a:xfrm>
              <a:off x="6839146" y="4191000"/>
              <a:ext cx="533400" cy="76200"/>
              <a:chOff x="5410200" y="4114800"/>
              <a:chExt cx="533400" cy="76200"/>
            </a:xfrm>
          </p:grpSpPr>
          <p:cxnSp>
            <p:nvCxnSpPr>
              <p:cNvPr id="91" name="Straight Connector 90">
                <a:extLst>
                  <a:ext uri="{FF2B5EF4-FFF2-40B4-BE49-F238E27FC236}">
                    <a16:creationId xmlns:a16="http://schemas.microsoft.com/office/drawing/2014/main" id="{10D7939A-FC92-4199-A36A-C5129335A4C8}"/>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A7F9CB0-3D5B-4644-8A97-E83F473D7029}"/>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76" name="Straight Connector 75">
              <a:extLst>
                <a:ext uri="{FF2B5EF4-FFF2-40B4-BE49-F238E27FC236}">
                  <a16:creationId xmlns:a16="http://schemas.microsoft.com/office/drawing/2014/main" id="{9806F7A5-CCB1-49DB-89FA-BD6B3432C60F}"/>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1994E833-19FE-488F-86CD-4CCC4E7B8812}"/>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BFD8EC12-ADB2-4A4E-B085-6C8393E487B0}"/>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AEB67CF8-AA1A-4489-BCBA-4329960736E5}"/>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2E171BA1-2780-4D66-827D-5326D1D0B4F7}"/>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81" name="Group 80">
              <a:extLst>
                <a:ext uri="{FF2B5EF4-FFF2-40B4-BE49-F238E27FC236}">
                  <a16:creationId xmlns:a16="http://schemas.microsoft.com/office/drawing/2014/main" id="{E8A91A8F-62EB-4338-8FA6-994E75409D40}"/>
                </a:ext>
              </a:extLst>
            </p:cNvPr>
            <p:cNvGrpSpPr/>
            <p:nvPr/>
          </p:nvGrpSpPr>
          <p:grpSpPr>
            <a:xfrm>
              <a:off x="7610573" y="4191000"/>
              <a:ext cx="533400" cy="76200"/>
              <a:chOff x="5410200" y="4114800"/>
              <a:chExt cx="533400" cy="76200"/>
            </a:xfrm>
          </p:grpSpPr>
          <p:cxnSp>
            <p:nvCxnSpPr>
              <p:cNvPr id="89" name="Straight Connector 88">
                <a:extLst>
                  <a:ext uri="{FF2B5EF4-FFF2-40B4-BE49-F238E27FC236}">
                    <a16:creationId xmlns:a16="http://schemas.microsoft.com/office/drawing/2014/main" id="{29D9A89C-DA73-4493-B6CB-876382F79EF4}"/>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0F4BDF41-4749-4DD4-8061-297B817C42E6}"/>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82" name="Straight Connector 81">
              <a:extLst>
                <a:ext uri="{FF2B5EF4-FFF2-40B4-BE49-F238E27FC236}">
                  <a16:creationId xmlns:a16="http://schemas.microsoft.com/office/drawing/2014/main" id="{E238EADD-259A-46B4-824B-CE012F8DB090}"/>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C9AD545B-49C6-4962-BAC6-4BA11D2E51BB}"/>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146DF01-34BD-4678-A568-4E450ADDCA5A}"/>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09430964-15EE-48CE-AFEA-9AA119A50C53}"/>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A1FB17B-E7AD-4C5C-B343-1EC58F18C48C}"/>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C78A6E76-3043-4A7A-9E32-784384F115C4}"/>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681119F4-06C6-4DD6-B413-409BEAB0A2F3}"/>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103" name="Group 102">
            <a:extLst>
              <a:ext uri="{FF2B5EF4-FFF2-40B4-BE49-F238E27FC236}">
                <a16:creationId xmlns:a16="http://schemas.microsoft.com/office/drawing/2014/main" id="{77CC44E6-345E-433D-BAB8-7B827C4E5F87}"/>
              </a:ext>
            </a:extLst>
          </p:cNvPr>
          <p:cNvGrpSpPr/>
          <p:nvPr/>
        </p:nvGrpSpPr>
        <p:grpSpPr>
          <a:xfrm>
            <a:off x="3324321" y="3124200"/>
            <a:ext cx="2781106" cy="2057400"/>
            <a:chOff x="3314894" y="3124200"/>
            <a:chExt cx="2781106" cy="2057400"/>
          </a:xfrm>
        </p:grpSpPr>
        <p:cxnSp>
          <p:nvCxnSpPr>
            <p:cNvPr id="27" name="Straight Connector 26">
              <a:extLst>
                <a:ext uri="{FF2B5EF4-FFF2-40B4-BE49-F238E27FC236}">
                  <a16:creationId xmlns:a16="http://schemas.microsoft.com/office/drawing/2014/main" id="{A333A00C-E984-4F1E-8D6A-3A24F4B2B90F}"/>
                </a:ext>
              </a:extLst>
            </p:cNvPr>
            <p:cNvCxnSpPr>
              <a:stCxn id="98" idx="0"/>
            </p:cNvCxnSpPr>
            <p:nvPr/>
          </p:nvCxnSpPr>
          <p:spPr bwMode="auto">
            <a:xfrm flipV="1">
              <a:off x="6096000" y="3124200"/>
              <a:ext cx="0" cy="20574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0F95F291-8237-44C6-A588-EA425BBE354D}"/>
                </a:ext>
              </a:extLst>
            </p:cNvPr>
            <p:cNvCxnSpPr>
              <a:cxnSpLocks/>
            </p:cNvCxnSpPr>
            <p:nvPr/>
          </p:nvCxnSpPr>
          <p:spPr bwMode="auto">
            <a:xfrm flipH="1">
              <a:off x="3314894" y="3124200"/>
              <a:ext cx="2781106"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FA8FC23-FDBF-4B2B-B7F5-FFEF6FFE3AFF}"/>
                </a:ext>
              </a:extLst>
            </p:cNvPr>
            <p:cNvCxnSpPr/>
            <p:nvPr/>
          </p:nvCxnSpPr>
          <p:spPr bwMode="auto">
            <a:xfrm>
              <a:off x="3314894" y="3124200"/>
              <a:ext cx="0" cy="2286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cxnSp>
        <p:nvCxnSpPr>
          <p:cNvPr id="105" name="Straight Connector 104">
            <a:extLst>
              <a:ext uri="{FF2B5EF4-FFF2-40B4-BE49-F238E27FC236}">
                <a16:creationId xmlns:a16="http://schemas.microsoft.com/office/drawing/2014/main" id="{120BD101-AB36-443B-A3DB-FA57CC762BE3}"/>
              </a:ext>
            </a:extLst>
          </p:cNvPr>
          <p:cNvCxnSpPr>
            <a:stCxn id="4" idx="0"/>
          </p:cNvCxnSpPr>
          <p:nvPr/>
        </p:nvCxnSpPr>
        <p:spPr bwMode="auto">
          <a:xfrm flipV="1">
            <a:off x="5181600" y="4800600"/>
            <a:ext cx="0" cy="3810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4FFD54A6-28EA-4EED-AB1D-D7B440768F4C}"/>
              </a:ext>
            </a:extLst>
          </p:cNvPr>
          <p:cNvCxnSpPr>
            <a:cxnSpLocks/>
          </p:cNvCxnSpPr>
          <p:nvPr/>
        </p:nvCxnSpPr>
        <p:spPr bwMode="auto">
          <a:xfrm flipH="1">
            <a:off x="2157407" y="4800600"/>
            <a:ext cx="3024193"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D6E118E7-B716-4C2F-98BA-66CE72B56E83}"/>
              </a:ext>
            </a:extLst>
          </p:cNvPr>
          <p:cNvCxnSpPr/>
          <p:nvPr/>
        </p:nvCxnSpPr>
        <p:spPr bwMode="auto">
          <a:xfrm>
            <a:off x="2171308" y="4404475"/>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1218322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40473494-8BC3-4F7B-87F9-81F4124790AD}"/>
              </a:ext>
            </a:extLst>
          </p:cNvPr>
          <p:cNvSpPr txBox="1">
            <a:spLocks noChangeArrowheads="1"/>
          </p:cNvSpPr>
          <p:nvPr/>
        </p:nvSpPr>
        <p:spPr bwMode="auto">
          <a:xfrm>
            <a:off x="685800" y="1242175"/>
            <a:ext cx="7924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algn="just">
              <a:spcBef>
                <a:spcPct val="20000"/>
              </a:spcBef>
              <a:buFont typeface="Wingdings" pitchFamily="2" charset="2"/>
              <a:buChar char="Ø"/>
              <a:defRPr/>
            </a:pPr>
            <a:r>
              <a:rPr lang="en-US" sz="2000" kern="0" dirty="0"/>
              <a:t>After fabrication, each capacitor should be tested in turn for shorts, hysteresis, &amp; leakage.  These are all classic ferroelectric tests. </a:t>
            </a:r>
          </a:p>
          <a:p>
            <a:pPr marL="514350" lvl="0" indent="-514350" algn="just">
              <a:spcBef>
                <a:spcPts val="1200"/>
              </a:spcBef>
              <a:buFont typeface="Wingdings" pitchFamily="2" charset="2"/>
              <a:buChar char="Ø"/>
              <a:defRPr/>
            </a:pPr>
            <a:r>
              <a:rPr lang="en-US" sz="2000" kern="0" dirty="0"/>
              <a:t>Each capacitor is poled to its proper polarity and then tested for Impulse, Resonance, and Quality Factor if the device is to be a sensor.</a:t>
            </a:r>
          </a:p>
        </p:txBody>
      </p:sp>
      <p:grpSp>
        <p:nvGrpSpPr>
          <p:cNvPr id="11" name="Group 10">
            <a:extLst>
              <a:ext uri="{FF2B5EF4-FFF2-40B4-BE49-F238E27FC236}">
                <a16:creationId xmlns:a16="http://schemas.microsoft.com/office/drawing/2014/main" id="{61513AD7-652E-4175-8A15-8498C2ACCFAE}"/>
              </a:ext>
            </a:extLst>
          </p:cNvPr>
          <p:cNvGrpSpPr/>
          <p:nvPr/>
        </p:nvGrpSpPr>
        <p:grpSpPr>
          <a:xfrm>
            <a:off x="3505200" y="5181600"/>
            <a:ext cx="4267200" cy="1143000"/>
            <a:chOff x="2438400" y="5257800"/>
            <a:chExt cx="4267200" cy="1143000"/>
          </a:xfrm>
        </p:grpSpPr>
        <p:sp>
          <p:nvSpPr>
            <p:cNvPr id="12" name="Rectangle 11">
              <a:extLst>
                <a:ext uri="{FF2B5EF4-FFF2-40B4-BE49-F238E27FC236}">
                  <a16:creationId xmlns:a16="http://schemas.microsoft.com/office/drawing/2014/main" id="{E6ECCF46-13C9-49F3-B2B5-FB6205FC0064}"/>
                </a:ext>
              </a:extLst>
            </p:cNvPr>
            <p:cNvSpPr/>
            <p:nvPr/>
          </p:nvSpPr>
          <p:spPr bwMode="auto">
            <a:xfrm>
              <a:off x="39624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E3B63CE1-08C9-472A-B345-5C9C5D6C4F3B}"/>
                </a:ext>
              </a:extLst>
            </p:cNvPr>
            <p:cNvSpPr/>
            <p:nvPr/>
          </p:nvSpPr>
          <p:spPr bwMode="auto">
            <a:xfrm>
              <a:off x="48768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FD1D2507-3BB4-4926-A718-3510B80BABF5}"/>
                </a:ext>
              </a:extLst>
            </p:cNvPr>
            <p:cNvSpPr txBox="1"/>
            <p:nvPr/>
          </p:nvSpPr>
          <p:spPr>
            <a:xfrm>
              <a:off x="5129017" y="5326729"/>
              <a:ext cx="890783" cy="276999"/>
            </a:xfrm>
            <a:prstGeom prst="rect">
              <a:avLst/>
            </a:prstGeom>
            <a:noFill/>
          </p:spPr>
          <p:txBody>
            <a:bodyPr wrap="square" rtlCol="0">
              <a:spAutoFit/>
            </a:bodyPr>
            <a:lstStyle/>
            <a:p>
              <a:r>
                <a:rPr lang="en-US" sz="1200" dirty="0"/>
                <a:t>Drive</a:t>
              </a:r>
            </a:p>
          </p:txBody>
        </p:sp>
        <p:sp>
          <p:nvSpPr>
            <p:cNvPr id="15" name="TextBox 14">
              <a:extLst>
                <a:ext uri="{FF2B5EF4-FFF2-40B4-BE49-F238E27FC236}">
                  <a16:creationId xmlns:a16="http://schemas.microsoft.com/office/drawing/2014/main" id="{3E9AC8FF-82A8-42D6-93D5-29A109479D3A}"/>
                </a:ext>
              </a:extLst>
            </p:cNvPr>
            <p:cNvSpPr txBox="1"/>
            <p:nvPr/>
          </p:nvSpPr>
          <p:spPr>
            <a:xfrm>
              <a:off x="3128963" y="5323287"/>
              <a:ext cx="890783" cy="276999"/>
            </a:xfrm>
            <a:prstGeom prst="rect">
              <a:avLst/>
            </a:prstGeom>
            <a:noFill/>
          </p:spPr>
          <p:txBody>
            <a:bodyPr wrap="square" rtlCol="0">
              <a:spAutoFit/>
            </a:bodyPr>
            <a:lstStyle/>
            <a:p>
              <a:pPr algn="r"/>
              <a:r>
                <a:rPr lang="en-US" sz="1200" dirty="0"/>
                <a:t>Return</a:t>
              </a:r>
            </a:p>
          </p:txBody>
        </p:sp>
        <p:sp>
          <p:nvSpPr>
            <p:cNvPr id="16" name="TextBox 15">
              <a:extLst>
                <a:ext uri="{FF2B5EF4-FFF2-40B4-BE49-F238E27FC236}">
                  <a16:creationId xmlns:a16="http://schemas.microsoft.com/office/drawing/2014/main" id="{BF8CD78B-C62D-46BE-8A78-E38C1131AFB0}"/>
                </a:ext>
              </a:extLst>
            </p:cNvPr>
            <p:cNvSpPr txBox="1"/>
            <p:nvPr/>
          </p:nvSpPr>
          <p:spPr>
            <a:xfrm>
              <a:off x="2438400" y="5569803"/>
              <a:ext cx="4267200" cy="830997"/>
            </a:xfrm>
            <a:prstGeom prst="rect">
              <a:avLst/>
            </a:prstGeom>
            <a:noFill/>
            <a:ln w="28575">
              <a:solidFill>
                <a:schemeClr val="tx1"/>
              </a:solidFill>
            </a:ln>
          </p:spPr>
          <p:txBody>
            <a:bodyPr wrap="square" rtlCol="0" anchor="ctr" anchorCtr="1">
              <a:spAutoFit/>
            </a:bodyPr>
            <a:lstStyle/>
            <a:p>
              <a:pPr algn="ctr">
                <a:spcBef>
                  <a:spcPts val="1200"/>
                </a:spcBef>
              </a:pPr>
              <a:endParaRPr lang="en-US" dirty="0"/>
            </a:p>
            <a:p>
              <a:pPr algn="ctr">
                <a:spcBef>
                  <a:spcPts val="0"/>
                </a:spcBef>
              </a:pPr>
              <a:r>
                <a:rPr lang="en-US" dirty="0"/>
                <a:t>piezoMEMS Analyzer</a:t>
              </a:r>
            </a:p>
          </p:txBody>
        </p:sp>
      </p:grpSp>
      <p:sp>
        <p:nvSpPr>
          <p:cNvPr id="17" name="Rectangle 2">
            <a:extLst>
              <a:ext uri="{FF2B5EF4-FFF2-40B4-BE49-F238E27FC236}">
                <a16:creationId xmlns:a16="http://schemas.microsoft.com/office/drawing/2014/main" id="{1930E8C2-10F5-4C17-A79C-3E1A443AB1DD}"/>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Test Each Cap Individually</a:t>
            </a:r>
            <a:endParaRPr lang="en-US" kern="0" dirty="0"/>
          </a:p>
        </p:txBody>
      </p:sp>
      <p:grpSp>
        <p:nvGrpSpPr>
          <p:cNvPr id="20" name="Group 19">
            <a:extLst>
              <a:ext uri="{FF2B5EF4-FFF2-40B4-BE49-F238E27FC236}">
                <a16:creationId xmlns:a16="http://schemas.microsoft.com/office/drawing/2014/main" id="{77CA90B3-FA43-495F-B7EC-77632B771799}"/>
              </a:ext>
            </a:extLst>
          </p:cNvPr>
          <p:cNvGrpSpPr/>
          <p:nvPr/>
        </p:nvGrpSpPr>
        <p:grpSpPr>
          <a:xfrm>
            <a:off x="1762027" y="3261475"/>
            <a:ext cx="3095721" cy="1143000"/>
            <a:chOff x="5186363" y="3505200"/>
            <a:chExt cx="3095721" cy="1143000"/>
          </a:xfrm>
        </p:grpSpPr>
        <p:grpSp>
          <p:nvGrpSpPr>
            <p:cNvPr id="21" name="Group 20">
              <a:extLst>
                <a:ext uri="{FF2B5EF4-FFF2-40B4-BE49-F238E27FC236}">
                  <a16:creationId xmlns:a16="http://schemas.microsoft.com/office/drawing/2014/main" id="{315B32BD-C831-48C3-B911-75F387888C1C}"/>
                </a:ext>
              </a:extLst>
            </p:cNvPr>
            <p:cNvGrpSpPr/>
            <p:nvPr/>
          </p:nvGrpSpPr>
          <p:grpSpPr>
            <a:xfrm>
              <a:off x="5324573" y="4191000"/>
              <a:ext cx="533400" cy="76200"/>
              <a:chOff x="5410200" y="4114800"/>
              <a:chExt cx="533400" cy="76200"/>
            </a:xfrm>
          </p:grpSpPr>
          <p:cxnSp>
            <p:nvCxnSpPr>
              <p:cNvPr id="53" name="Straight Connector 52">
                <a:extLst>
                  <a:ext uri="{FF2B5EF4-FFF2-40B4-BE49-F238E27FC236}">
                    <a16:creationId xmlns:a16="http://schemas.microsoft.com/office/drawing/2014/main" id="{60133088-A979-423D-9726-13355945932D}"/>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4EEFE8E0-D4D1-475A-8629-244C18FE164F}"/>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2" name="Straight Connector 21">
              <a:extLst>
                <a:ext uri="{FF2B5EF4-FFF2-40B4-BE49-F238E27FC236}">
                  <a16:creationId xmlns:a16="http://schemas.microsoft.com/office/drawing/2014/main" id="{E2A7B36A-26E9-4B24-A398-507C790B4499}"/>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81790B2-EA69-461E-BADA-2D6AE3863185}"/>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6E47E85-28D3-4F94-A8D7-B26D2220B617}"/>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64E7E38-E33D-41AA-901C-5569C5B9EB84}"/>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7EB05185-8514-4440-B894-BA177D3764D5}"/>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27" name="Group 26">
              <a:extLst>
                <a:ext uri="{FF2B5EF4-FFF2-40B4-BE49-F238E27FC236}">
                  <a16:creationId xmlns:a16="http://schemas.microsoft.com/office/drawing/2014/main" id="{3EFEE281-DCB7-4CFD-BF2F-070C38113157}"/>
                </a:ext>
              </a:extLst>
            </p:cNvPr>
            <p:cNvGrpSpPr/>
            <p:nvPr/>
          </p:nvGrpSpPr>
          <p:grpSpPr>
            <a:xfrm>
              <a:off x="6077146" y="4191000"/>
              <a:ext cx="533400" cy="76200"/>
              <a:chOff x="5410200" y="4114800"/>
              <a:chExt cx="533400" cy="76200"/>
            </a:xfrm>
          </p:grpSpPr>
          <p:cxnSp>
            <p:nvCxnSpPr>
              <p:cNvPr id="51" name="Straight Connector 50">
                <a:extLst>
                  <a:ext uri="{FF2B5EF4-FFF2-40B4-BE49-F238E27FC236}">
                    <a16:creationId xmlns:a16="http://schemas.microsoft.com/office/drawing/2014/main" id="{12D655F3-8444-4795-9884-44A7075469EC}"/>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71F8B920-765A-4803-AFA0-93519DF34578}"/>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8" name="Straight Connector 27">
              <a:extLst>
                <a:ext uri="{FF2B5EF4-FFF2-40B4-BE49-F238E27FC236}">
                  <a16:creationId xmlns:a16="http://schemas.microsoft.com/office/drawing/2014/main" id="{943D39EE-1D70-4CAB-B39D-294790E02E0A}"/>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B5AC97BF-3D90-4B80-903A-67A19CA3760B}"/>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8D19169-73CA-48B6-8941-A6316071986C}"/>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49B81F7D-7C15-490A-898E-0E5984195E53}"/>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C565AA6-8588-4DCC-BAF2-5638E6D3A94F}"/>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3" name="Group 32">
              <a:extLst>
                <a:ext uri="{FF2B5EF4-FFF2-40B4-BE49-F238E27FC236}">
                  <a16:creationId xmlns:a16="http://schemas.microsoft.com/office/drawing/2014/main" id="{BCE3E81D-68F1-4638-888E-761EE9392712}"/>
                </a:ext>
              </a:extLst>
            </p:cNvPr>
            <p:cNvGrpSpPr/>
            <p:nvPr/>
          </p:nvGrpSpPr>
          <p:grpSpPr>
            <a:xfrm>
              <a:off x="6839146" y="4191000"/>
              <a:ext cx="533400" cy="76200"/>
              <a:chOff x="5410200" y="4114800"/>
              <a:chExt cx="533400" cy="76200"/>
            </a:xfrm>
          </p:grpSpPr>
          <p:cxnSp>
            <p:nvCxnSpPr>
              <p:cNvPr id="49" name="Straight Connector 48">
                <a:extLst>
                  <a:ext uri="{FF2B5EF4-FFF2-40B4-BE49-F238E27FC236}">
                    <a16:creationId xmlns:a16="http://schemas.microsoft.com/office/drawing/2014/main" id="{9AE1E8AC-50F0-4EAD-9710-BBAA564779B1}"/>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3A4A34E4-A296-4757-8232-81BEB0E240DA}"/>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4" name="Straight Connector 33">
              <a:extLst>
                <a:ext uri="{FF2B5EF4-FFF2-40B4-BE49-F238E27FC236}">
                  <a16:creationId xmlns:a16="http://schemas.microsoft.com/office/drawing/2014/main" id="{26343909-7E37-45E0-A654-CD60D04B7666}"/>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6BC5C7D9-B03C-4ED8-8C9A-802A6A57AF1B}"/>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47310D33-A0E3-4BE4-BD0B-08FA51706F7A}"/>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BA586115-9C2C-485B-B8D0-65B07876B16D}"/>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323BE819-DD77-40F3-B6B6-914C00A55DC1}"/>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9" name="Group 38">
              <a:extLst>
                <a:ext uri="{FF2B5EF4-FFF2-40B4-BE49-F238E27FC236}">
                  <a16:creationId xmlns:a16="http://schemas.microsoft.com/office/drawing/2014/main" id="{94412916-DF63-40A2-B838-2B12DC41BED0}"/>
                </a:ext>
              </a:extLst>
            </p:cNvPr>
            <p:cNvGrpSpPr/>
            <p:nvPr/>
          </p:nvGrpSpPr>
          <p:grpSpPr>
            <a:xfrm>
              <a:off x="7610573" y="4191000"/>
              <a:ext cx="533400" cy="76200"/>
              <a:chOff x="5410200" y="4114800"/>
              <a:chExt cx="533400" cy="76200"/>
            </a:xfrm>
          </p:grpSpPr>
          <p:cxnSp>
            <p:nvCxnSpPr>
              <p:cNvPr id="47" name="Straight Connector 46">
                <a:extLst>
                  <a:ext uri="{FF2B5EF4-FFF2-40B4-BE49-F238E27FC236}">
                    <a16:creationId xmlns:a16="http://schemas.microsoft.com/office/drawing/2014/main" id="{8413AE79-BD83-4FC9-8B55-A61E6CD2EAB0}"/>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E7B0D19A-AF80-431F-9A95-CBCBCD9432CC}"/>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40" name="Straight Connector 39">
              <a:extLst>
                <a:ext uri="{FF2B5EF4-FFF2-40B4-BE49-F238E27FC236}">
                  <a16:creationId xmlns:a16="http://schemas.microsoft.com/office/drawing/2014/main" id="{0EFB8110-67B5-40F8-91B7-3F463B08C822}"/>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AFC9102C-4082-4FFB-B5C2-69516ECF72DF}"/>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EEDD8321-196C-425A-9227-A0F03DC9D44C}"/>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811D5F45-B614-4A3E-A1AF-AF8D2A2EBBDA}"/>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615E0F76-281F-4E0B-99E3-6A8C20EA9CC2}"/>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6A955AFC-9EBC-4ECB-B362-BA99C1B967E1}"/>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04D86376-0533-4055-956D-A03B66D7D5D4}"/>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B139B337-CDAB-4734-AAFC-05A10AA3CB0F}"/>
              </a:ext>
            </a:extLst>
          </p:cNvPr>
          <p:cNvGrpSpPr/>
          <p:nvPr/>
        </p:nvGrpSpPr>
        <p:grpSpPr>
          <a:xfrm>
            <a:off x="3324321" y="3124200"/>
            <a:ext cx="2781106" cy="2057400"/>
            <a:chOff x="3314894" y="3124200"/>
            <a:chExt cx="2781106" cy="2057400"/>
          </a:xfrm>
        </p:grpSpPr>
        <p:cxnSp>
          <p:nvCxnSpPr>
            <p:cNvPr id="56" name="Straight Connector 55">
              <a:extLst>
                <a:ext uri="{FF2B5EF4-FFF2-40B4-BE49-F238E27FC236}">
                  <a16:creationId xmlns:a16="http://schemas.microsoft.com/office/drawing/2014/main" id="{48419EF8-21EE-4F32-A5E4-636F9AAA0CCC}"/>
                </a:ext>
              </a:extLst>
            </p:cNvPr>
            <p:cNvCxnSpPr>
              <a:stCxn id="13" idx="0"/>
            </p:cNvCxnSpPr>
            <p:nvPr/>
          </p:nvCxnSpPr>
          <p:spPr bwMode="auto">
            <a:xfrm flipV="1">
              <a:off x="6096000" y="3124200"/>
              <a:ext cx="0" cy="20574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D2EC118B-6828-401E-BD9D-FBCAF2BC5A3B}"/>
                </a:ext>
              </a:extLst>
            </p:cNvPr>
            <p:cNvCxnSpPr>
              <a:cxnSpLocks/>
            </p:cNvCxnSpPr>
            <p:nvPr/>
          </p:nvCxnSpPr>
          <p:spPr bwMode="auto">
            <a:xfrm flipH="1">
              <a:off x="3314894" y="3124200"/>
              <a:ext cx="2781106"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69C4F66-7D49-44CD-BD4C-7B8C165828AE}"/>
                </a:ext>
              </a:extLst>
            </p:cNvPr>
            <p:cNvCxnSpPr/>
            <p:nvPr/>
          </p:nvCxnSpPr>
          <p:spPr bwMode="auto">
            <a:xfrm>
              <a:off x="3314894" y="3124200"/>
              <a:ext cx="0" cy="2286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cxnSp>
        <p:nvCxnSpPr>
          <p:cNvPr id="59" name="Straight Connector 58">
            <a:extLst>
              <a:ext uri="{FF2B5EF4-FFF2-40B4-BE49-F238E27FC236}">
                <a16:creationId xmlns:a16="http://schemas.microsoft.com/office/drawing/2014/main" id="{D15FC213-B9D7-4CC0-B238-AF65318F03B7}"/>
              </a:ext>
            </a:extLst>
          </p:cNvPr>
          <p:cNvCxnSpPr>
            <a:stCxn id="12" idx="0"/>
          </p:cNvCxnSpPr>
          <p:nvPr/>
        </p:nvCxnSpPr>
        <p:spPr bwMode="auto">
          <a:xfrm flipV="1">
            <a:off x="5181600" y="4800600"/>
            <a:ext cx="0" cy="3810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865E171A-DAFD-46B3-8CD9-B14F99FD9ADD}"/>
              </a:ext>
            </a:extLst>
          </p:cNvPr>
          <p:cNvCxnSpPr>
            <a:cxnSpLocks/>
          </p:cNvCxnSpPr>
          <p:nvPr/>
        </p:nvCxnSpPr>
        <p:spPr bwMode="auto">
          <a:xfrm flipH="1">
            <a:off x="2914454" y="4800600"/>
            <a:ext cx="2267147"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A230168-48C4-43B3-8BA0-02E6D05D918B}"/>
              </a:ext>
            </a:extLst>
          </p:cNvPr>
          <p:cNvCxnSpPr/>
          <p:nvPr/>
        </p:nvCxnSpPr>
        <p:spPr bwMode="auto">
          <a:xfrm>
            <a:off x="2914454" y="4404475"/>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110814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B4878E18-3173-44C6-B984-7B6791A1E950}"/>
              </a:ext>
            </a:extLst>
          </p:cNvPr>
          <p:cNvSpPr txBox="1">
            <a:spLocks noChangeArrowheads="1"/>
          </p:cNvSpPr>
          <p:nvPr/>
        </p:nvSpPr>
        <p:spPr bwMode="auto">
          <a:xfrm>
            <a:off x="685800" y="1242175"/>
            <a:ext cx="7924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algn="just">
              <a:spcBef>
                <a:spcPct val="20000"/>
              </a:spcBef>
              <a:buFont typeface="Wingdings" pitchFamily="2" charset="2"/>
              <a:buChar char="Ø"/>
              <a:defRPr/>
            </a:pPr>
            <a:r>
              <a:rPr lang="en-US" sz="2000" kern="0" dirty="0"/>
              <a:t>After fabrication, each capacitor should be tested in turn for shorts, hysteresis, &amp; leakage.  These are all classic ferroelectric tests. </a:t>
            </a:r>
          </a:p>
          <a:p>
            <a:pPr marL="514350" lvl="0" indent="-514350" algn="just">
              <a:spcBef>
                <a:spcPts val="1200"/>
              </a:spcBef>
              <a:buFont typeface="Wingdings" pitchFamily="2" charset="2"/>
              <a:buChar char="Ø"/>
              <a:defRPr/>
            </a:pPr>
            <a:r>
              <a:rPr lang="en-US" sz="2000" kern="0" dirty="0"/>
              <a:t>Each capacitor is poled to its proper polarity and then tested for Impulse, Resonance, and Quality Factor if the device is to be a sensor.</a:t>
            </a:r>
          </a:p>
        </p:txBody>
      </p:sp>
      <p:grpSp>
        <p:nvGrpSpPr>
          <p:cNvPr id="12" name="Group 11">
            <a:extLst>
              <a:ext uri="{FF2B5EF4-FFF2-40B4-BE49-F238E27FC236}">
                <a16:creationId xmlns:a16="http://schemas.microsoft.com/office/drawing/2014/main" id="{7DB5C966-DAF0-4C5F-A487-90401F2C9C02}"/>
              </a:ext>
            </a:extLst>
          </p:cNvPr>
          <p:cNvGrpSpPr/>
          <p:nvPr/>
        </p:nvGrpSpPr>
        <p:grpSpPr>
          <a:xfrm>
            <a:off x="3505200" y="5181600"/>
            <a:ext cx="4267200" cy="1143000"/>
            <a:chOff x="2438400" y="5257800"/>
            <a:chExt cx="4267200" cy="1143000"/>
          </a:xfrm>
        </p:grpSpPr>
        <p:sp>
          <p:nvSpPr>
            <p:cNvPr id="13" name="Rectangle 12">
              <a:extLst>
                <a:ext uri="{FF2B5EF4-FFF2-40B4-BE49-F238E27FC236}">
                  <a16:creationId xmlns:a16="http://schemas.microsoft.com/office/drawing/2014/main" id="{2015829B-640D-4C5A-AEB5-8BFE5951357E}"/>
                </a:ext>
              </a:extLst>
            </p:cNvPr>
            <p:cNvSpPr/>
            <p:nvPr/>
          </p:nvSpPr>
          <p:spPr bwMode="auto">
            <a:xfrm>
              <a:off x="39624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Rectangle 15">
              <a:extLst>
                <a:ext uri="{FF2B5EF4-FFF2-40B4-BE49-F238E27FC236}">
                  <a16:creationId xmlns:a16="http://schemas.microsoft.com/office/drawing/2014/main" id="{78858C4F-FC6D-4262-94B5-6745DEAEFFB7}"/>
                </a:ext>
              </a:extLst>
            </p:cNvPr>
            <p:cNvSpPr/>
            <p:nvPr/>
          </p:nvSpPr>
          <p:spPr bwMode="auto">
            <a:xfrm>
              <a:off x="48768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a:extLst>
                <a:ext uri="{FF2B5EF4-FFF2-40B4-BE49-F238E27FC236}">
                  <a16:creationId xmlns:a16="http://schemas.microsoft.com/office/drawing/2014/main" id="{400A574B-B361-4DA2-9AA5-FE7241F33813}"/>
                </a:ext>
              </a:extLst>
            </p:cNvPr>
            <p:cNvSpPr txBox="1"/>
            <p:nvPr/>
          </p:nvSpPr>
          <p:spPr>
            <a:xfrm>
              <a:off x="5129017" y="5326729"/>
              <a:ext cx="890783" cy="276999"/>
            </a:xfrm>
            <a:prstGeom prst="rect">
              <a:avLst/>
            </a:prstGeom>
            <a:noFill/>
          </p:spPr>
          <p:txBody>
            <a:bodyPr wrap="square" rtlCol="0">
              <a:spAutoFit/>
            </a:bodyPr>
            <a:lstStyle/>
            <a:p>
              <a:r>
                <a:rPr lang="en-US" sz="1200" dirty="0"/>
                <a:t>Drive</a:t>
              </a:r>
            </a:p>
          </p:txBody>
        </p:sp>
        <p:sp>
          <p:nvSpPr>
            <p:cNvPr id="18" name="TextBox 17">
              <a:extLst>
                <a:ext uri="{FF2B5EF4-FFF2-40B4-BE49-F238E27FC236}">
                  <a16:creationId xmlns:a16="http://schemas.microsoft.com/office/drawing/2014/main" id="{FC79CB73-4C35-4710-B18D-BAEF7F4DDC0C}"/>
                </a:ext>
              </a:extLst>
            </p:cNvPr>
            <p:cNvSpPr txBox="1"/>
            <p:nvPr/>
          </p:nvSpPr>
          <p:spPr>
            <a:xfrm>
              <a:off x="3128963" y="5315146"/>
              <a:ext cx="890783" cy="276999"/>
            </a:xfrm>
            <a:prstGeom prst="rect">
              <a:avLst/>
            </a:prstGeom>
            <a:noFill/>
          </p:spPr>
          <p:txBody>
            <a:bodyPr wrap="square" rtlCol="0">
              <a:spAutoFit/>
            </a:bodyPr>
            <a:lstStyle/>
            <a:p>
              <a:pPr algn="r"/>
              <a:r>
                <a:rPr lang="en-US" sz="1200" dirty="0"/>
                <a:t>Return</a:t>
              </a:r>
            </a:p>
          </p:txBody>
        </p:sp>
        <p:sp>
          <p:nvSpPr>
            <p:cNvPr id="19" name="TextBox 18">
              <a:extLst>
                <a:ext uri="{FF2B5EF4-FFF2-40B4-BE49-F238E27FC236}">
                  <a16:creationId xmlns:a16="http://schemas.microsoft.com/office/drawing/2014/main" id="{C5C5E45A-1EDF-456B-9262-5CD877686500}"/>
                </a:ext>
              </a:extLst>
            </p:cNvPr>
            <p:cNvSpPr txBox="1"/>
            <p:nvPr/>
          </p:nvSpPr>
          <p:spPr>
            <a:xfrm>
              <a:off x="2438400" y="5569803"/>
              <a:ext cx="4267200" cy="830997"/>
            </a:xfrm>
            <a:prstGeom prst="rect">
              <a:avLst/>
            </a:prstGeom>
            <a:noFill/>
            <a:ln w="28575">
              <a:solidFill>
                <a:schemeClr val="tx1"/>
              </a:solidFill>
            </a:ln>
          </p:spPr>
          <p:txBody>
            <a:bodyPr wrap="square" rtlCol="0" anchor="ctr" anchorCtr="1">
              <a:spAutoFit/>
            </a:bodyPr>
            <a:lstStyle/>
            <a:p>
              <a:pPr algn="ctr">
                <a:spcBef>
                  <a:spcPts val="1200"/>
                </a:spcBef>
              </a:pPr>
              <a:endParaRPr lang="en-US" dirty="0"/>
            </a:p>
            <a:p>
              <a:pPr algn="ctr">
                <a:spcBef>
                  <a:spcPts val="0"/>
                </a:spcBef>
              </a:pPr>
              <a:r>
                <a:rPr lang="en-US" dirty="0"/>
                <a:t>piezoMEMS Analyzer</a:t>
              </a:r>
            </a:p>
          </p:txBody>
        </p:sp>
      </p:grpSp>
      <p:sp>
        <p:nvSpPr>
          <p:cNvPr id="20" name="Rectangle 2">
            <a:extLst>
              <a:ext uri="{FF2B5EF4-FFF2-40B4-BE49-F238E27FC236}">
                <a16:creationId xmlns:a16="http://schemas.microsoft.com/office/drawing/2014/main" id="{2C7181D0-2099-4043-B1EE-72285BF728BE}"/>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Test Each Cap Individually</a:t>
            </a:r>
            <a:endParaRPr lang="en-US" kern="0" dirty="0"/>
          </a:p>
        </p:txBody>
      </p:sp>
      <p:grpSp>
        <p:nvGrpSpPr>
          <p:cNvPr id="21" name="Group 20">
            <a:extLst>
              <a:ext uri="{FF2B5EF4-FFF2-40B4-BE49-F238E27FC236}">
                <a16:creationId xmlns:a16="http://schemas.microsoft.com/office/drawing/2014/main" id="{848B047C-A378-430E-A65C-C63514A9F966}"/>
              </a:ext>
            </a:extLst>
          </p:cNvPr>
          <p:cNvGrpSpPr/>
          <p:nvPr/>
        </p:nvGrpSpPr>
        <p:grpSpPr>
          <a:xfrm>
            <a:off x="1762027" y="3261475"/>
            <a:ext cx="3095721" cy="1143000"/>
            <a:chOff x="5186363" y="3505200"/>
            <a:chExt cx="3095721" cy="1143000"/>
          </a:xfrm>
        </p:grpSpPr>
        <p:grpSp>
          <p:nvGrpSpPr>
            <p:cNvPr id="22" name="Group 21">
              <a:extLst>
                <a:ext uri="{FF2B5EF4-FFF2-40B4-BE49-F238E27FC236}">
                  <a16:creationId xmlns:a16="http://schemas.microsoft.com/office/drawing/2014/main" id="{920775B2-6A90-46C0-A297-45EEC7836BEA}"/>
                </a:ext>
              </a:extLst>
            </p:cNvPr>
            <p:cNvGrpSpPr/>
            <p:nvPr/>
          </p:nvGrpSpPr>
          <p:grpSpPr>
            <a:xfrm>
              <a:off x="5324573" y="4191000"/>
              <a:ext cx="533400" cy="76200"/>
              <a:chOff x="5410200" y="4114800"/>
              <a:chExt cx="533400" cy="76200"/>
            </a:xfrm>
          </p:grpSpPr>
          <p:cxnSp>
            <p:nvCxnSpPr>
              <p:cNvPr id="54" name="Straight Connector 53">
                <a:extLst>
                  <a:ext uri="{FF2B5EF4-FFF2-40B4-BE49-F238E27FC236}">
                    <a16:creationId xmlns:a16="http://schemas.microsoft.com/office/drawing/2014/main" id="{67B5A83F-ED52-4C64-899D-5336BB891E7B}"/>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3B54BC3-E0F8-4E5B-A01E-60885BB0A3F6}"/>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3" name="Straight Connector 22">
              <a:extLst>
                <a:ext uri="{FF2B5EF4-FFF2-40B4-BE49-F238E27FC236}">
                  <a16:creationId xmlns:a16="http://schemas.microsoft.com/office/drawing/2014/main" id="{FF5DCF66-4242-4543-A43B-30EB9D56EDE8}"/>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485D2E1C-23D5-4FD3-BE1B-EA5F7CA148C5}"/>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F0DD88E9-6ED0-420F-B396-0F76A32AF440}"/>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DDEFF50-1365-46BC-87ED-39299A18B5C2}"/>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95D48D1-BEE1-4A5C-9E7A-B629F466897E}"/>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28" name="Group 27">
              <a:extLst>
                <a:ext uri="{FF2B5EF4-FFF2-40B4-BE49-F238E27FC236}">
                  <a16:creationId xmlns:a16="http://schemas.microsoft.com/office/drawing/2014/main" id="{9A5572A1-928D-437E-A20D-666FE725C0A0}"/>
                </a:ext>
              </a:extLst>
            </p:cNvPr>
            <p:cNvGrpSpPr/>
            <p:nvPr/>
          </p:nvGrpSpPr>
          <p:grpSpPr>
            <a:xfrm>
              <a:off x="6077146" y="4191000"/>
              <a:ext cx="533400" cy="76200"/>
              <a:chOff x="5410200" y="4114800"/>
              <a:chExt cx="533400" cy="76200"/>
            </a:xfrm>
          </p:grpSpPr>
          <p:cxnSp>
            <p:nvCxnSpPr>
              <p:cNvPr id="52" name="Straight Connector 51">
                <a:extLst>
                  <a:ext uri="{FF2B5EF4-FFF2-40B4-BE49-F238E27FC236}">
                    <a16:creationId xmlns:a16="http://schemas.microsoft.com/office/drawing/2014/main" id="{669368BF-FEB6-4951-B4D2-AD3D17E58A55}"/>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EAE3DCC-885B-4E85-8DE1-5B17E086E26E}"/>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9" name="Straight Connector 28">
              <a:extLst>
                <a:ext uri="{FF2B5EF4-FFF2-40B4-BE49-F238E27FC236}">
                  <a16:creationId xmlns:a16="http://schemas.microsoft.com/office/drawing/2014/main" id="{C127C5E0-C93C-4A65-B94E-E085E1E05767}"/>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A9B95653-B751-43B8-AD2B-D0F4C4F53BC2}"/>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40B26521-766C-4650-BC59-9AEBA2254314}"/>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99881BF-14A1-4711-9A04-C968A6F8C1DB}"/>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D1194871-9CB9-485C-8BF4-5374AE9F4075}"/>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4" name="Group 33">
              <a:extLst>
                <a:ext uri="{FF2B5EF4-FFF2-40B4-BE49-F238E27FC236}">
                  <a16:creationId xmlns:a16="http://schemas.microsoft.com/office/drawing/2014/main" id="{F96984B2-BF5F-4411-A67C-ECFEBAAAD693}"/>
                </a:ext>
              </a:extLst>
            </p:cNvPr>
            <p:cNvGrpSpPr/>
            <p:nvPr/>
          </p:nvGrpSpPr>
          <p:grpSpPr>
            <a:xfrm>
              <a:off x="6839146" y="4191000"/>
              <a:ext cx="533400" cy="76200"/>
              <a:chOff x="5410200" y="4114800"/>
              <a:chExt cx="533400" cy="76200"/>
            </a:xfrm>
          </p:grpSpPr>
          <p:cxnSp>
            <p:nvCxnSpPr>
              <p:cNvPr id="50" name="Straight Connector 49">
                <a:extLst>
                  <a:ext uri="{FF2B5EF4-FFF2-40B4-BE49-F238E27FC236}">
                    <a16:creationId xmlns:a16="http://schemas.microsoft.com/office/drawing/2014/main" id="{0F291433-03E8-4826-8FFC-9E7451230355}"/>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8D63218-A60E-4BBB-A5D8-6DBC7EF93C8F}"/>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5" name="Straight Connector 34">
              <a:extLst>
                <a:ext uri="{FF2B5EF4-FFF2-40B4-BE49-F238E27FC236}">
                  <a16:creationId xmlns:a16="http://schemas.microsoft.com/office/drawing/2014/main" id="{D94FEB57-DB26-49CB-ACB4-A4B2176335FE}"/>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CA5E66E-BD97-4CA8-A6CD-A4CE994297F1}"/>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798A0FF-1206-4DAF-8DA9-D95AC5F19686}"/>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5861D514-FAEA-4AA6-9F45-5BD924BBE7B3}"/>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83C6491C-D572-49A9-88FD-F45FDA45E02C}"/>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40" name="Group 39">
              <a:extLst>
                <a:ext uri="{FF2B5EF4-FFF2-40B4-BE49-F238E27FC236}">
                  <a16:creationId xmlns:a16="http://schemas.microsoft.com/office/drawing/2014/main" id="{E1FF5ABF-44D7-458E-B874-0A2EB9E1F954}"/>
                </a:ext>
              </a:extLst>
            </p:cNvPr>
            <p:cNvGrpSpPr/>
            <p:nvPr/>
          </p:nvGrpSpPr>
          <p:grpSpPr>
            <a:xfrm>
              <a:off x="7610573" y="4191000"/>
              <a:ext cx="533400" cy="76200"/>
              <a:chOff x="5410200" y="4114800"/>
              <a:chExt cx="533400" cy="76200"/>
            </a:xfrm>
          </p:grpSpPr>
          <p:cxnSp>
            <p:nvCxnSpPr>
              <p:cNvPr id="48" name="Straight Connector 47">
                <a:extLst>
                  <a:ext uri="{FF2B5EF4-FFF2-40B4-BE49-F238E27FC236}">
                    <a16:creationId xmlns:a16="http://schemas.microsoft.com/office/drawing/2014/main" id="{291AAEE5-3BA9-4C49-B4E4-767ADADD2FCB}"/>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9F0383F3-5B05-4C8D-8E1F-470DBDF9ECD1}"/>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41" name="Straight Connector 40">
              <a:extLst>
                <a:ext uri="{FF2B5EF4-FFF2-40B4-BE49-F238E27FC236}">
                  <a16:creationId xmlns:a16="http://schemas.microsoft.com/office/drawing/2014/main" id="{14C147CA-EF0B-482F-B3FD-FBF93DDBA704}"/>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9B34F73-8557-46F9-81BF-BA197B24DD73}"/>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7AFC4D22-61CE-4BDF-A872-10B357FD0CED}"/>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9E8891F2-393F-4603-8AF2-9AFB39FCAE4E}"/>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C81E8F28-9B04-40D9-8FFA-1F8ACCB19AA8}"/>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1BCAE551-560C-479C-A7CA-EEE4D88C4388}"/>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1729D864-AD69-484E-81A4-3BB4148E4AB7}"/>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56" name="Group 55">
            <a:extLst>
              <a:ext uri="{FF2B5EF4-FFF2-40B4-BE49-F238E27FC236}">
                <a16:creationId xmlns:a16="http://schemas.microsoft.com/office/drawing/2014/main" id="{EE435746-96C5-4A2E-8D68-E804D17CB79E}"/>
              </a:ext>
            </a:extLst>
          </p:cNvPr>
          <p:cNvGrpSpPr/>
          <p:nvPr/>
        </p:nvGrpSpPr>
        <p:grpSpPr>
          <a:xfrm>
            <a:off x="3324321" y="3124200"/>
            <a:ext cx="2781106" cy="2057400"/>
            <a:chOff x="3314894" y="3124200"/>
            <a:chExt cx="2781106" cy="2057400"/>
          </a:xfrm>
        </p:grpSpPr>
        <p:cxnSp>
          <p:nvCxnSpPr>
            <p:cNvPr id="57" name="Straight Connector 56">
              <a:extLst>
                <a:ext uri="{FF2B5EF4-FFF2-40B4-BE49-F238E27FC236}">
                  <a16:creationId xmlns:a16="http://schemas.microsoft.com/office/drawing/2014/main" id="{E21C4878-C864-429B-A685-09426A306C0F}"/>
                </a:ext>
              </a:extLst>
            </p:cNvPr>
            <p:cNvCxnSpPr>
              <a:stCxn id="16" idx="0"/>
            </p:cNvCxnSpPr>
            <p:nvPr/>
          </p:nvCxnSpPr>
          <p:spPr bwMode="auto">
            <a:xfrm flipV="1">
              <a:off x="6096000" y="3124200"/>
              <a:ext cx="0" cy="20574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66D3578C-4E8F-4F79-9622-AEADEEFED138}"/>
                </a:ext>
              </a:extLst>
            </p:cNvPr>
            <p:cNvCxnSpPr>
              <a:cxnSpLocks/>
            </p:cNvCxnSpPr>
            <p:nvPr/>
          </p:nvCxnSpPr>
          <p:spPr bwMode="auto">
            <a:xfrm flipH="1">
              <a:off x="3314894" y="3124200"/>
              <a:ext cx="2781106"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C3C34825-EC26-475B-AF08-F4D4F8D16055}"/>
                </a:ext>
              </a:extLst>
            </p:cNvPr>
            <p:cNvCxnSpPr/>
            <p:nvPr/>
          </p:nvCxnSpPr>
          <p:spPr bwMode="auto">
            <a:xfrm>
              <a:off x="3314894" y="3124200"/>
              <a:ext cx="0" cy="2286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cxnSp>
        <p:nvCxnSpPr>
          <p:cNvPr id="60" name="Straight Connector 59">
            <a:extLst>
              <a:ext uri="{FF2B5EF4-FFF2-40B4-BE49-F238E27FC236}">
                <a16:creationId xmlns:a16="http://schemas.microsoft.com/office/drawing/2014/main" id="{F14F502C-70B1-4A09-94D5-FE1AF510E727}"/>
              </a:ext>
            </a:extLst>
          </p:cNvPr>
          <p:cNvCxnSpPr>
            <a:stCxn id="13" idx="0"/>
          </p:cNvCxnSpPr>
          <p:nvPr/>
        </p:nvCxnSpPr>
        <p:spPr bwMode="auto">
          <a:xfrm flipV="1">
            <a:off x="5181600" y="4800600"/>
            <a:ext cx="0" cy="3810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508BA47-53EB-41A6-8E8D-E40781146A4D}"/>
              </a:ext>
            </a:extLst>
          </p:cNvPr>
          <p:cNvCxnSpPr>
            <a:cxnSpLocks/>
          </p:cNvCxnSpPr>
          <p:nvPr/>
        </p:nvCxnSpPr>
        <p:spPr bwMode="auto">
          <a:xfrm flipH="1">
            <a:off x="3676454" y="4800600"/>
            <a:ext cx="1505148"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25E079AC-C68F-4DDE-9E31-AC9A7A3E60AD}"/>
              </a:ext>
            </a:extLst>
          </p:cNvPr>
          <p:cNvCxnSpPr/>
          <p:nvPr/>
        </p:nvCxnSpPr>
        <p:spPr bwMode="auto">
          <a:xfrm>
            <a:off x="3676454" y="4404475"/>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258891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89B26E07-88D0-423C-8C8F-03B91844351F}"/>
              </a:ext>
            </a:extLst>
          </p:cNvPr>
          <p:cNvSpPr txBox="1">
            <a:spLocks noChangeArrowheads="1"/>
          </p:cNvSpPr>
          <p:nvPr/>
        </p:nvSpPr>
        <p:spPr bwMode="auto">
          <a:xfrm>
            <a:off x="685800" y="1242175"/>
            <a:ext cx="7924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algn="just">
              <a:spcBef>
                <a:spcPct val="20000"/>
              </a:spcBef>
              <a:buFont typeface="Wingdings" pitchFamily="2" charset="2"/>
              <a:buChar char="Ø"/>
              <a:defRPr/>
            </a:pPr>
            <a:r>
              <a:rPr lang="en-US" sz="2000" kern="0" dirty="0"/>
              <a:t>After fabrication, each capacitor should be tested in turn for shorts, hysteresis, &amp; leakage.  These are all classic ferroelectric tests. </a:t>
            </a:r>
          </a:p>
          <a:p>
            <a:pPr marL="514350" lvl="0" indent="-514350" algn="just">
              <a:spcBef>
                <a:spcPts val="1200"/>
              </a:spcBef>
              <a:buFont typeface="Wingdings" pitchFamily="2" charset="2"/>
              <a:buChar char="Ø"/>
              <a:defRPr/>
            </a:pPr>
            <a:r>
              <a:rPr lang="en-US" sz="2000" kern="0" dirty="0"/>
              <a:t>Each capacitor is poled to its proper polarity and then tested for Impulse, Resonance, and Quality Factor if the device is to be a sensor.</a:t>
            </a:r>
          </a:p>
        </p:txBody>
      </p:sp>
      <p:grpSp>
        <p:nvGrpSpPr>
          <p:cNvPr id="12" name="Group 11">
            <a:extLst>
              <a:ext uri="{FF2B5EF4-FFF2-40B4-BE49-F238E27FC236}">
                <a16:creationId xmlns:a16="http://schemas.microsoft.com/office/drawing/2014/main" id="{26A2F550-2274-49A7-AB35-23274AEF3C17}"/>
              </a:ext>
            </a:extLst>
          </p:cNvPr>
          <p:cNvGrpSpPr/>
          <p:nvPr/>
        </p:nvGrpSpPr>
        <p:grpSpPr>
          <a:xfrm>
            <a:off x="3505200" y="5181600"/>
            <a:ext cx="4267200" cy="1143000"/>
            <a:chOff x="2438400" y="5257800"/>
            <a:chExt cx="4267200" cy="1143000"/>
          </a:xfrm>
        </p:grpSpPr>
        <p:sp>
          <p:nvSpPr>
            <p:cNvPr id="13" name="Rectangle 12">
              <a:extLst>
                <a:ext uri="{FF2B5EF4-FFF2-40B4-BE49-F238E27FC236}">
                  <a16:creationId xmlns:a16="http://schemas.microsoft.com/office/drawing/2014/main" id="{CAE3A545-CEC7-47E7-B3ED-58780A5B3095}"/>
                </a:ext>
              </a:extLst>
            </p:cNvPr>
            <p:cNvSpPr/>
            <p:nvPr/>
          </p:nvSpPr>
          <p:spPr bwMode="auto">
            <a:xfrm>
              <a:off x="39624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5B929C24-71E9-4EC3-BDCA-95BFCFD10FBC}"/>
                </a:ext>
              </a:extLst>
            </p:cNvPr>
            <p:cNvSpPr/>
            <p:nvPr/>
          </p:nvSpPr>
          <p:spPr bwMode="auto">
            <a:xfrm>
              <a:off x="48768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TextBox 14">
              <a:extLst>
                <a:ext uri="{FF2B5EF4-FFF2-40B4-BE49-F238E27FC236}">
                  <a16:creationId xmlns:a16="http://schemas.microsoft.com/office/drawing/2014/main" id="{0F7521C9-E5F6-433F-9D69-5623C5CF3288}"/>
                </a:ext>
              </a:extLst>
            </p:cNvPr>
            <p:cNvSpPr txBox="1"/>
            <p:nvPr/>
          </p:nvSpPr>
          <p:spPr>
            <a:xfrm>
              <a:off x="5129017" y="5326729"/>
              <a:ext cx="890783" cy="276999"/>
            </a:xfrm>
            <a:prstGeom prst="rect">
              <a:avLst/>
            </a:prstGeom>
            <a:noFill/>
          </p:spPr>
          <p:txBody>
            <a:bodyPr wrap="square" rtlCol="0">
              <a:spAutoFit/>
            </a:bodyPr>
            <a:lstStyle/>
            <a:p>
              <a:r>
                <a:rPr lang="en-US" sz="1200" dirty="0"/>
                <a:t>Drive</a:t>
              </a:r>
            </a:p>
          </p:txBody>
        </p:sp>
        <p:sp>
          <p:nvSpPr>
            <p:cNvPr id="16" name="TextBox 15">
              <a:extLst>
                <a:ext uri="{FF2B5EF4-FFF2-40B4-BE49-F238E27FC236}">
                  <a16:creationId xmlns:a16="http://schemas.microsoft.com/office/drawing/2014/main" id="{C42F1E5D-823D-4DCF-9C3B-8EF215C4A4BE}"/>
                </a:ext>
              </a:extLst>
            </p:cNvPr>
            <p:cNvSpPr txBox="1"/>
            <p:nvPr/>
          </p:nvSpPr>
          <p:spPr>
            <a:xfrm>
              <a:off x="3128963" y="5323287"/>
              <a:ext cx="890783" cy="276999"/>
            </a:xfrm>
            <a:prstGeom prst="rect">
              <a:avLst/>
            </a:prstGeom>
            <a:noFill/>
          </p:spPr>
          <p:txBody>
            <a:bodyPr wrap="square" rtlCol="0">
              <a:spAutoFit/>
            </a:bodyPr>
            <a:lstStyle/>
            <a:p>
              <a:pPr algn="r"/>
              <a:r>
                <a:rPr lang="en-US" sz="1200" dirty="0"/>
                <a:t>Return</a:t>
              </a:r>
            </a:p>
          </p:txBody>
        </p:sp>
        <p:sp>
          <p:nvSpPr>
            <p:cNvPr id="17" name="TextBox 16">
              <a:extLst>
                <a:ext uri="{FF2B5EF4-FFF2-40B4-BE49-F238E27FC236}">
                  <a16:creationId xmlns:a16="http://schemas.microsoft.com/office/drawing/2014/main" id="{53E4E90A-E602-4FC6-8DF4-877B926EC39A}"/>
                </a:ext>
              </a:extLst>
            </p:cNvPr>
            <p:cNvSpPr txBox="1"/>
            <p:nvPr/>
          </p:nvSpPr>
          <p:spPr>
            <a:xfrm>
              <a:off x="2438400" y="5569803"/>
              <a:ext cx="4267200" cy="830997"/>
            </a:xfrm>
            <a:prstGeom prst="rect">
              <a:avLst/>
            </a:prstGeom>
            <a:noFill/>
            <a:ln w="28575">
              <a:solidFill>
                <a:schemeClr val="tx1"/>
              </a:solidFill>
            </a:ln>
          </p:spPr>
          <p:txBody>
            <a:bodyPr wrap="square" rtlCol="0" anchor="ctr" anchorCtr="1">
              <a:spAutoFit/>
            </a:bodyPr>
            <a:lstStyle/>
            <a:p>
              <a:pPr algn="ctr">
                <a:spcBef>
                  <a:spcPts val="1200"/>
                </a:spcBef>
              </a:pPr>
              <a:endParaRPr lang="en-US" dirty="0"/>
            </a:p>
            <a:p>
              <a:pPr algn="ctr">
                <a:spcBef>
                  <a:spcPts val="0"/>
                </a:spcBef>
              </a:pPr>
              <a:r>
                <a:rPr lang="en-US" dirty="0"/>
                <a:t>piezoMEMS Analyzer</a:t>
              </a:r>
            </a:p>
          </p:txBody>
        </p:sp>
      </p:grpSp>
      <p:sp>
        <p:nvSpPr>
          <p:cNvPr id="18" name="Rectangle 2">
            <a:extLst>
              <a:ext uri="{FF2B5EF4-FFF2-40B4-BE49-F238E27FC236}">
                <a16:creationId xmlns:a16="http://schemas.microsoft.com/office/drawing/2014/main" id="{533D8EEC-E5E8-45A9-BDBA-8D43F32B1DAC}"/>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Test Each Cap Individually</a:t>
            </a:r>
            <a:endParaRPr lang="en-US" kern="0" dirty="0"/>
          </a:p>
        </p:txBody>
      </p:sp>
      <p:grpSp>
        <p:nvGrpSpPr>
          <p:cNvPr id="19" name="Group 18">
            <a:extLst>
              <a:ext uri="{FF2B5EF4-FFF2-40B4-BE49-F238E27FC236}">
                <a16:creationId xmlns:a16="http://schemas.microsoft.com/office/drawing/2014/main" id="{75BD4151-E835-411F-BA22-5E01A296DFB7}"/>
              </a:ext>
            </a:extLst>
          </p:cNvPr>
          <p:cNvGrpSpPr/>
          <p:nvPr/>
        </p:nvGrpSpPr>
        <p:grpSpPr>
          <a:xfrm>
            <a:off x="1762027" y="3261475"/>
            <a:ext cx="3095721" cy="1143000"/>
            <a:chOff x="5186363" y="3505200"/>
            <a:chExt cx="3095721" cy="1143000"/>
          </a:xfrm>
        </p:grpSpPr>
        <p:grpSp>
          <p:nvGrpSpPr>
            <p:cNvPr id="20" name="Group 19">
              <a:extLst>
                <a:ext uri="{FF2B5EF4-FFF2-40B4-BE49-F238E27FC236}">
                  <a16:creationId xmlns:a16="http://schemas.microsoft.com/office/drawing/2014/main" id="{00239F14-F2A3-4158-9A5F-2BA237ABB5F6}"/>
                </a:ext>
              </a:extLst>
            </p:cNvPr>
            <p:cNvGrpSpPr/>
            <p:nvPr/>
          </p:nvGrpSpPr>
          <p:grpSpPr>
            <a:xfrm>
              <a:off x="5324573" y="4191000"/>
              <a:ext cx="533400" cy="76200"/>
              <a:chOff x="5410200" y="4114800"/>
              <a:chExt cx="533400" cy="76200"/>
            </a:xfrm>
          </p:grpSpPr>
          <p:cxnSp>
            <p:nvCxnSpPr>
              <p:cNvPr id="52" name="Straight Connector 51">
                <a:extLst>
                  <a:ext uri="{FF2B5EF4-FFF2-40B4-BE49-F238E27FC236}">
                    <a16:creationId xmlns:a16="http://schemas.microsoft.com/office/drawing/2014/main" id="{80F34C9F-D8DA-4916-AC82-02FB6E456ACB}"/>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FCB3FF8C-2554-425A-96E8-B9D3512C4E4D}"/>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71B2FD9D-E654-43C7-9F47-52E135187445}"/>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48C803AF-0A3C-440F-A488-AAAC129FA68C}"/>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CEE29B98-9DA5-4255-A0EF-0E17483A582F}"/>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B89DEC4C-2E36-47C4-A781-24C20DD2B2E3}"/>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260D8BF1-215E-478A-B2ED-764C9C805A09}"/>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26" name="Group 25">
              <a:extLst>
                <a:ext uri="{FF2B5EF4-FFF2-40B4-BE49-F238E27FC236}">
                  <a16:creationId xmlns:a16="http://schemas.microsoft.com/office/drawing/2014/main" id="{4ECC5371-2AE9-4576-A891-B9750B70A7D1}"/>
                </a:ext>
              </a:extLst>
            </p:cNvPr>
            <p:cNvGrpSpPr/>
            <p:nvPr/>
          </p:nvGrpSpPr>
          <p:grpSpPr>
            <a:xfrm>
              <a:off x="6077146" y="4191000"/>
              <a:ext cx="533400" cy="76200"/>
              <a:chOff x="5410200" y="4114800"/>
              <a:chExt cx="533400" cy="76200"/>
            </a:xfrm>
          </p:grpSpPr>
          <p:cxnSp>
            <p:nvCxnSpPr>
              <p:cNvPr id="50" name="Straight Connector 49">
                <a:extLst>
                  <a:ext uri="{FF2B5EF4-FFF2-40B4-BE49-F238E27FC236}">
                    <a16:creationId xmlns:a16="http://schemas.microsoft.com/office/drawing/2014/main" id="{F61FC3BB-6AD8-4A5F-8F67-FA49FA9974E9}"/>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D8F01500-90AD-4F6A-A461-B8AAE8DFDE65}"/>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7" name="Straight Connector 26">
              <a:extLst>
                <a:ext uri="{FF2B5EF4-FFF2-40B4-BE49-F238E27FC236}">
                  <a16:creationId xmlns:a16="http://schemas.microsoft.com/office/drawing/2014/main" id="{D39821FC-7AC8-418A-84A8-9ECD677331EC}"/>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258D02A4-FF04-4A49-9E7B-EB3C01AF0F56}"/>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BDAEE87-E68B-410C-91F2-C80B3A781E72}"/>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4E774A1-C456-455C-8266-E5D88FDCD24C}"/>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7BABF2A-BFCA-4014-8BB8-5890CC2E64EC}"/>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2" name="Group 31">
              <a:extLst>
                <a:ext uri="{FF2B5EF4-FFF2-40B4-BE49-F238E27FC236}">
                  <a16:creationId xmlns:a16="http://schemas.microsoft.com/office/drawing/2014/main" id="{7910C2E0-4730-4E3E-B195-8EAE0ED6C4AE}"/>
                </a:ext>
              </a:extLst>
            </p:cNvPr>
            <p:cNvGrpSpPr/>
            <p:nvPr/>
          </p:nvGrpSpPr>
          <p:grpSpPr>
            <a:xfrm>
              <a:off x="6839146" y="4191000"/>
              <a:ext cx="533400" cy="76200"/>
              <a:chOff x="5410200" y="4114800"/>
              <a:chExt cx="533400" cy="76200"/>
            </a:xfrm>
          </p:grpSpPr>
          <p:cxnSp>
            <p:nvCxnSpPr>
              <p:cNvPr id="48" name="Straight Connector 47">
                <a:extLst>
                  <a:ext uri="{FF2B5EF4-FFF2-40B4-BE49-F238E27FC236}">
                    <a16:creationId xmlns:a16="http://schemas.microsoft.com/office/drawing/2014/main" id="{7110E6EF-C362-4ED3-9C2A-88BFE9546648}"/>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AD255A0B-DE73-4887-8C0E-B5F7F0A29BF6}"/>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3" name="Straight Connector 32">
              <a:extLst>
                <a:ext uri="{FF2B5EF4-FFF2-40B4-BE49-F238E27FC236}">
                  <a16:creationId xmlns:a16="http://schemas.microsoft.com/office/drawing/2014/main" id="{57550A75-DBA4-4AD2-A25D-D8D5C799E2BB}"/>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A94E0063-CDFD-474D-8884-5C69BE64913B}"/>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C77DC2BC-CE90-4EAD-8CE1-D456882B9328}"/>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7286AC8-E099-4AE2-B5CA-39DAEB5BAA56}"/>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83D96F96-F915-4D8A-9F59-07E16FAAA44F}"/>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8" name="Group 37">
              <a:extLst>
                <a:ext uri="{FF2B5EF4-FFF2-40B4-BE49-F238E27FC236}">
                  <a16:creationId xmlns:a16="http://schemas.microsoft.com/office/drawing/2014/main" id="{A6A70169-6250-4827-8650-A4501D738DD3}"/>
                </a:ext>
              </a:extLst>
            </p:cNvPr>
            <p:cNvGrpSpPr/>
            <p:nvPr/>
          </p:nvGrpSpPr>
          <p:grpSpPr>
            <a:xfrm>
              <a:off x="7610573" y="4191000"/>
              <a:ext cx="533400" cy="76200"/>
              <a:chOff x="5410200" y="4114800"/>
              <a:chExt cx="533400" cy="76200"/>
            </a:xfrm>
          </p:grpSpPr>
          <p:cxnSp>
            <p:nvCxnSpPr>
              <p:cNvPr id="46" name="Straight Connector 45">
                <a:extLst>
                  <a:ext uri="{FF2B5EF4-FFF2-40B4-BE49-F238E27FC236}">
                    <a16:creationId xmlns:a16="http://schemas.microsoft.com/office/drawing/2014/main" id="{2335F311-D75F-4267-889A-081FA7A97EE6}"/>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8A4A460-D3EE-464E-965B-CC58868FB7AB}"/>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9" name="Straight Connector 38">
              <a:extLst>
                <a:ext uri="{FF2B5EF4-FFF2-40B4-BE49-F238E27FC236}">
                  <a16:creationId xmlns:a16="http://schemas.microsoft.com/office/drawing/2014/main" id="{939D504D-A935-44C8-9901-7A557AD2C65C}"/>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1A31981-DAA3-4D82-A96D-4584A5C898BD}"/>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EAE1838-6F47-418E-94B3-45F10B70B72B}"/>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84AACDAC-AF54-43E7-A8DE-0AFBD20EE97B}"/>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4235E70-BE87-4F89-A083-D1890A31F522}"/>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1D8406ED-7EE6-4D00-9D3E-41D9A8B0A991}"/>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3A2D9CC4-5831-4D3B-B5F7-ACF254616E5B}"/>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54" name="Group 53">
            <a:extLst>
              <a:ext uri="{FF2B5EF4-FFF2-40B4-BE49-F238E27FC236}">
                <a16:creationId xmlns:a16="http://schemas.microsoft.com/office/drawing/2014/main" id="{292E621B-8CBF-482F-8071-41CAB7F7FA27}"/>
              </a:ext>
            </a:extLst>
          </p:cNvPr>
          <p:cNvGrpSpPr/>
          <p:nvPr/>
        </p:nvGrpSpPr>
        <p:grpSpPr>
          <a:xfrm>
            <a:off x="3324321" y="3124200"/>
            <a:ext cx="2781106" cy="2057400"/>
            <a:chOff x="3314894" y="3124200"/>
            <a:chExt cx="2781106" cy="2057400"/>
          </a:xfrm>
        </p:grpSpPr>
        <p:cxnSp>
          <p:nvCxnSpPr>
            <p:cNvPr id="55" name="Straight Connector 54">
              <a:extLst>
                <a:ext uri="{FF2B5EF4-FFF2-40B4-BE49-F238E27FC236}">
                  <a16:creationId xmlns:a16="http://schemas.microsoft.com/office/drawing/2014/main" id="{1B798DF8-08CC-4CD3-8BE6-50E53460F3C6}"/>
                </a:ext>
              </a:extLst>
            </p:cNvPr>
            <p:cNvCxnSpPr>
              <a:stCxn id="14" idx="0"/>
            </p:cNvCxnSpPr>
            <p:nvPr/>
          </p:nvCxnSpPr>
          <p:spPr bwMode="auto">
            <a:xfrm flipV="1">
              <a:off x="6096000" y="3124200"/>
              <a:ext cx="0" cy="20574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BEAFADB3-5E35-42CC-9856-504AA523A0C7}"/>
                </a:ext>
              </a:extLst>
            </p:cNvPr>
            <p:cNvCxnSpPr>
              <a:cxnSpLocks/>
            </p:cNvCxnSpPr>
            <p:nvPr/>
          </p:nvCxnSpPr>
          <p:spPr bwMode="auto">
            <a:xfrm flipH="1">
              <a:off x="3314894" y="3124200"/>
              <a:ext cx="2781106"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E80FA7E6-55C2-4639-9A4C-0BD5B5F1565B}"/>
                </a:ext>
              </a:extLst>
            </p:cNvPr>
            <p:cNvCxnSpPr/>
            <p:nvPr/>
          </p:nvCxnSpPr>
          <p:spPr bwMode="auto">
            <a:xfrm>
              <a:off x="3314894" y="3124200"/>
              <a:ext cx="0" cy="2286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cxnSp>
        <p:nvCxnSpPr>
          <p:cNvPr id="58" name="Straight Connector 57">
            <a:extLst>
              <a:ext uri="{FF2B5EF4-FFF2-40B4-BE49-F238E27FC236}">
                <a16:creationId xmlns:a16="http://schemas.microsoft.com/office/drawing/2014/main" id="{B83EAF42-3F56-432F-9D40-41810E6B94E3}"/>
              </a:ext>
            </a:extLst>
          </p:cNvPr>
          <p:cNvCxnSpPr>
            <a:stCxn id="13" idx="0"/>
          </p:cNvCxnSpPr>
          <p:nvPr/>
        </p:nvCxnSpPr>
        <p:spPr bwMode="auto">
          <a:xfrm flipV="1">
            <a:off x="5181600" y="4800600"/>
            <a:ext cx="0" cy="3810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CCF10EC5-CEC7-41E6-9A22-2AF30D6EB1E3}"/>
              </a:ext>
            </a:extLst>
          </p:cNvPr>
          <p:cNvCxnSpPr>
            <a:cxnSpLocks/>
          </p:cNvCxnSpPr>
          <p:nvPr/>
        </p:nvCxnSpPr>
        <p:spPr bwMode="auto">
          <a:xfrm flipH="1">
            <a:off x="4438454" y="4800600"/>
            <a:ext cx="743148"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CD5BEF37-3774-4BE8-994C-9D11EBFA4B47}"/>
              </a:ext>
            </a:extLst>
          </p:cNvPr>
          <p:cNvCxnSpPr/>
          <p:nvPr/>
        </p:nvCxnSpPr>
        <p:spPr bwMode="auto">
          <a:xfrm>
            <a:off x="4438454" y="4404475"/>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382949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E2989121-A7FA-42A0-AB72-04DDC9A5AC8A}"/>
              </a:ext>
            </a:extLst>
          </p:cNvPr>
          <p:cNvSpPr txBox="1">
            <a:spLocks noChangeArrowheads="1"/>
          </p:cNvSpPr>
          <p:nvPr/>
        </p:nvSpPr>
        <p:spPr bwMode="auto">
          <a:xfrm>
            <a:off x="678754" y="1447799"/>
            <a:ext cx="7924800" cy="4594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a:latin typeface="+mn-lt"/>
              </a:rPr>
              <a:t>Radiant now has a dual 1:8 multiplexer that allows Vision to control all four capacitors from within a Test Definition.  </a:t>
            </a:r>
          </a:p>
        </p:txBody>
      </p:sp>
      <p:sp>
        <p:nvSpPr>
          <p:cNvPr id="15" name="Rectangle 2">
            <a:extLst>
              <a:ext uri="{FF2B5EF4-FFF2-40B4-BE49-F238E27FC236}">
                <a16:creationId xmlns:a16="http://schemas.microsoft.com/office/drawing/2014/main" id="{51E6EFF5-F5FE-4E01-B824-67E325EB1EF8}"/>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A Mux Helps</a:t>
            </a:r>
            <a:endParaRPr lang="en-US" kern="0" dirty="0"/>
          </a:p>
        </p:txBody>
      </p:sp>
      <p:grpSp>
        <p:nvGrpSpPr>
          <p:cNvPr id="71" name="Group 70">
            <a:extLst>
              <a:ext uri="{FF2B5EF4-FFF2-40B4-BE49-F238E27FC236}">
                <a16:creationId xmlns:a16="http://schemas.microsoft.com/office/drawing/2014/main" id="{40168789-D741-4196-9ADD-FAB5C6184FC6}"/>
              </a:ext>
            </a:extLst>
          </p:cNvPr>
          <p:cNvGrpSpPr/>
          <p:nvPr/>
        </p:nvGrpSpPr>
        <p:grpSpPr>
          <a:xfrm>
            <a:off x="1143000" y="2743200"/>
            <a:ext cx="6622330" cy="3200400"/>
            <a:chOff x="1150070" y="3124200"/>
            <a:chExt cx="6622330" cy="3200400"/>
          </a:xfrm>
        </p:grpSpPr>
        <p:grpSp>
          <p:nvGrpSpPr>
            <p:cNvPr id="8" name="Group 7">
              <a:extLst>
                <a:ext uri="{FF2B5EF4-FFF2-40B4-BE49-F238E27FC236}">
                  <a16:creationId xmlns:a16="http://schemas.microsoft.com/office/drawing/2014/main" id="{D0AF90A3-2446-4920-AFEB-FBC7286C0234}"/>
                </a:ext>
              </a:extLst>
            </p:cNvPr>
            <p:cNvGrpSpPr/>
            <p:nvPr/>
          </p:nvGrpSpPr>
          <p:grpSpPr>
            <a:xfrm>
              <a:off x="3505200" y="5181600"/>
              <a:ext cx="4267200" cy="1143000"/>
              <a:chOff x="2438400" y="5257800"/>
              <a:chExt cx="4267200" cy="1143000"/>
            </a:xfrm>
          </p:grpSpPr>
          <p:sp>
            <p:nvSpPr>
              <p:cNvPr id="9" name="Rectangle 8">
                <a:extLst>
                  <a:ext uri="{FF2B5EF4-FFF2-40B4-BE49-F238E27FC236}">
                    <a16:creationId xmlns:a16="http://schemas.microsoft.com/office/drawing/2014/main" id="{312A2F30-A9C8-484F-8BA4-06B97774B17F}"/>
                  </a:ext>
                </a:extLst>
              </p:cNvPr>
              <p:cNvSpPr/>
              <p:nvPr/>
            </p:nvSpPr>
            <p:spPr bwMode="auto">
              <a:xfrm>
                <a:off x="39624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0266C412-2A9B-47E9-8C03-4A8535222E3B}"/>
                  </a:ext>
                </a:extLst>
              </p:cNvPr>
              <p:cNvSpPr/>
              <p:nvPr/>
            </p:nvSpPr>
            <p:spPr bwMode="auto">
              <a:xfrm>
                <a:off x="48768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985C983D-921D-42F4-B19C-4470B7A4BFBE}"/>
                  </a:ext>
                </a:extLst>
              </p:cNvPr>
              <p:cNvSpPr txBox="1"/>
              <p:nvPr/>
            </p:nvSpPr>
            <p:spPr>
              <a:xfrm>
                <a:off x="5129017" y="5326729"/>
                <a:ext cx="890783" cy="276999"/>
              </a:xfrm>
              <a:prstGeom prst="rect">
                <a:avLst/>
              </a:prstGeom>
              <a:noFill/>
            </p:spPr>
            <p:txBody>
              <a:bodyPr wrap="square" rtlCol="0">
                <a:spAutoFit/>
              </a:bodyPr>
              <a:lstStyle/>
              <a:p>
                <a:r>
                  <a:rPr lang="en-US" sz="1200" dirty="0"/>
                  <a:t>Drive</a:t>
                </a:r>
              </a:p>
            </p:txBody>
          </p:sp>
          <p:sp>
            <p:nvSpPr>
              <p:cNvPr id="13" name="TextBox 12">
                <a:extLst>
                  <a:ext uri="{FF2B5EF4-FFF2-40B4-BE49-F238E27FC236}">
                    <a16:creationId xmlns:a16="http://schemas.microsoft.com/office/drawing/2014/main" id="{E2DC6FD5-A051-485F-AD18-581AFDE0D9D5}"/>
                  </a:ext>
                </a:extLst>
              </p:cNvPr>
              <p:cNvSpPr txBox="1"/>
              <p:nvPr/>
            </p:nvSpPr>
            <p:spPr>
              <a:xfrm>
                <a:off x="3128963" y="5323287"/>
                <a:ext cx="890783" cy="276999"/>
              </a:xfrm>
              <a:prstGeom prst="rect">
                <a:avLst/>
              </a:prstGeom>
              <a:noFill/>
            </p:spPr>
            <p:txBody>
              <a:bodyPr wrap="square" rtlCol="0">
                <a:spAutoFit/>
              </a:bodyPr>
              <a:lstStyle/>
              <a:p>
                <a:pPr algn="r"/>
                <a:r>
                  <a:rPr lang="en-US" sz="1200" dirty="0"/>
                  <a:t>Return</a:t>
                </a:r>
              </a:p>
            </p:txBody>
          </p:sp>
          <p:sp>
            <p:nvSpPr>
              <p:cNvPr id="14" name="TextBox 13">
                <a:extLst>
                  <a:ext uri="{FF2B5EF4-FFF2-40B4-BE49-F238E27FC236}">
                    <a16:creationId xmlns:a16="http://schemas.microsoft.com/office/drawing/2014/main" id="{B5EFAD29-8312-49B0-B6FB-2EAEE8164FE1}"/>
                  </a:ext>
                </a:extLst>
              </p:cNvPr>
              <p:cNvSpPr txBox="1"/>
              <p:nvPr/>
            </p:nvSpPr>
            <p:spPr>
              <a:xfrm>
                <a:off x="2438400" y="5569803"/>
                <a:ext cx="4267200" cy="830997"/>
              </a:xfrm>
              <a:prstGeom prst="rect">
                <a:avLst/>
              </a:prstGeom>
              <a:noFill/>
              <a:ln w="28575">
                <a:solidFill>
                  <a:schemeClr val="tx1"/>
                </a:solidFill>
              </a:ln>
            </p:spPr>
            <p:txBody>
              <a:bodyPr wrap="square" rtlCol="0" anchor="ctr" anchorCtr="1">
                <a:spAutoFit/>
              </a:bodyPr>
              <a:lstStyle/>
              <a:p>
                <a:pPr algn="ctr">
                  <a:spcBef>
                    <a:spcPts val="1200"/>
                  </a:spcBef>
                </a:pPr>
                <a:endParaRPr lang="en-US" dirty="0"/>
              </a:p>
              <a:p>
                <a:pPr algn="ctr">
                  <a:spcBef>
                    <a:spcPts val="0"/>
                  </a:spcBef>
                </a:pPr>
                <a:r>
                  <a:rPr lang="en-US" dirty="0"/>
                  <a:t>piezoMEMS Analyzer</a:t>
                </a:r>
              </a:p>
            </p:txBody>
          </p:sp>
        </p:grpSp>
        <p:grpSp>
          <p:nvGrpSpPr>
            <p:cNvPr id="18" name="Group 17">
              <a:extLst>
                <a:ext uri="{FF2B5EF4-FFF2-40B4-BE49-F238E27FC236}">
                  <a16:creationId xmlns:a16="http://schemas.microsoft.com/office/drawing/2014/main" id="{577CCDDE-C0F7-47C7-8571-D337BAA52259}"/>
                </a:ext>
              </a:extLst>
            </p:cNvPr>
            <p:cNvGrpSpPr/>
            <p:nvPr/>
          </p:nvGrpSpPr>
          <p:grpSpPr>
            <a:xfrm>
              <a:off x="1762027" y="3261475"/>
              <a:ext cx="3095721" cy="1143000"/>
              <a:chOff x="5186363" y="3505200"/>
              <a:chExt cx="3095721" cy="1143000"/>
            </a:xfrm>
          </p:grpSpPr>
          <p:grpSp>
            <p:nvGrpSpPr>
              <p:cNvPr id="19" name="Group 18">
                <a:extLst>
                  <a:ext uri="{FF2B5EF4-FFF2-40B4-BE49-F238E27FC236}">
                    <a16:creationId xmlns:a16="http://schemas.microsoft.com/office/drawing/2014/main" id="{6B26DBC7-814D-4814-B066-A906CEB2C068}"/>
                  </a:ext>
                </a:extLst>
              </p:cNvPr>
              <p:cNvGrpSpPr/>
              <p:nvPr/>
            </p:nvGrpSpPr>
            <p:grpSpPr>
              <a:xfrm>
                <a:off x="5324573" y="4191000"/>
                <a:ext cx="533400" cy="76200"/>
                <a:chOff x="5410200" y="4114800"/>
                <a:chExt cx="533400" cy="76200"/>
              </a:xfrm>
            </p:grpSpPr>
            <p:cxnSp>
              <p:nvCxnSpPr>
                <p:cNvPr id="52" name="Straight Connector 51">
                  <a:extLst>
                    <a:ext uri="{FF2B5EF4-FFF2-40B4-BE49-F238E27FC236}">
                      <a16:creationId xmlns:a16="http://schemas.microsoft.com/office/drawing/2014/main" id="{6AB060C7-DC9E-4028-9D4F-55CB97D21973}"/>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5E63743F-3ADD-482F-8950-309065CF58EC}"/>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1" name="Straight Connector 20">
                <a:extLst>
                  <a:ext uri="{FF2B5EF4-FFF2-40B4-BE49-F238E27FC236}">
                    <a16:creationId xmlns:a16="http://schemas.microsoft.com/office/drawing/2014/main" id="{FA3DB685-075C-4803-B5C4-C56F473803A4}"/>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4173B0C5-F635-4EBA-89F7-5F7B5EEE5383}"/>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83C928F1-8FEA-465F-A50F-BF0CD26CB3F6}"/>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5B97D2C-26C2-4DC6-A585-F98636DD6991}"/>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DB72B408-C794-4550-B6F5-ABD1EDC27571}"/>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26" name="Group 25">
                <a:extLst>
                  <a:ext uri="{FF2B5EF4-FFF2-40B4-BE49-F238E27FC236}">
                    <a16:creationId xmlns:a16="http://schemas.microsoft.com/office/drawing/2014/main" id="{D2CAAD46-9309-4016-8E95-D27EC19E5F75}"/>
                  </a:ext>
                </a:extLst>
              </p:cNvPr>
              <p:cNvGrpSpPr/>
              <p:nvPr/>
            </p:nvGrpSpPr>
            <p:grpSpPr>
              <a:xfrm>
                <a:off x="6077146" y="4191000"/>
                <a:ext cx="533400" cy="76200"/>
                <a:chOff x="5410200" y="4114800"/>
                <a:chExt cx="533400" cy="76200"/>
              </a:xfrm>
            </p:grpSpPr>
            <p:cxnSp>
              <p:nvCxnSpPr>
                <p:cNvPr id="50" name="Straight Connector 49">
                  <a:extLst>
                    <a:ext uri="{FF2B5EF4-FFF2-40B4-BE49-F238E27FC236}">
                      <a16:creationId xmlns:a16="http://schemas.microsoft.com/office/drawing/2014/main" id="{48C91772-4F2B-437E-A4D6-A1871888D50E}"/>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34623418-058B-4B85-A34F-3931E6CC4E87}"/>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7" name="Straight Connector 26">
                <a:extLst>
                  <a:ext uri="{FF2B5EF4-FFF2-40B4-BE49-F238E27FC236}">
                    <a16:creationId xmlns:a16="http://schemas.microsoft.com/office/drawing/2014/main" id="{27952618-529B-4AF3-9E2F-2C0F665CDAE8}"/>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0CA72339-56A3-4542-95E5-6CDD69C7E138}"/>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7AD1E4A7-7C73-47CD-AE4E-1802D41A3757}"/>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5E3F6EB-4D85-4B60-A523-285BA9BA21CD}"/>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49E105A3-3EE7-4A59-B9C3-342FF4FE10AF}"/>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2" name="Group 31">
                <a:extLst>
                  <a:ext uri="{FF2B5EF4-FFF2-40B4-BE49-F238E27FC236}">
                    <a16:creationId xmlns:a16="http://schemas.microsoft.com/office/drawing/2014/main" id="{34E99748-6313-45E7-ACF7-01691EB588DA}"/>
                  </a:ext>
                </a:extLst>
              </p:cNvPr>
              <p:cNvGrpSpPr/>
              <p:nvPr/>
            </p:nvGrpSpPr>
            <p:grpSpPr>
              <a:xfrm>
                <a:off x="6839146" y="4191000"/>
                <a:ext cx="533400" cy="76200"/>
                <a:chOff x="5410200" y="4114800"/>
                <a:chExt cx="533400" cy="76200"/>
              </a:xfrm>
            </p:grpSpPr>
            <p:cxnSp>
              <p:nvCxnSpPr>
                <p:cNvPr id="48" name="Straight Connector 47">
                  <a:extLst>
                    <a:ext uri="{FF2B5EF4-FFF2-40B4-BE49-F238E27FC236}">
                      <a16:creationId xmlns:a16="http://schemas.microsoft.com/office/drawing/2014/main" id="{7706F496-C313-49F0-A10F-D52659CBFD36}"/>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ADACD89-4B52-41AA-ACB5-28E62F85D483}"/>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3" name="Straight Connector 32">
                <a:extLst>
                  <a:ext uri="{FF2B5EF4-FFF2-40B4-BE49-F238E27FC236}">
                    <a16:creationId xmlns:a16="http://schemas.microsoft.com/office/drawing/2014/main" id="{BCC5B92D-65A4-4C1B-B763-F9A9DE5801F4}"/>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9025A76A-2DE0-4991-9D5F-09E31E4C5B7C}"/>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91DA9D08-8140-406C-A46E-F099636EC22F}"/>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4FD9AA5-963E-4FE7-A58E-C6AC1D259159}"/>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4D666CB-5088-4917-AC6E-73DC09291D95}"/>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8" name="Group 37">
                <a:extLst>
                  <a:ext uri="{FF2B5EF4-FFF2-40B4-BE49-F238E27FC236}">
                    <a16:creationId xmlns:a16="http://schemas.microsoft.com/office/drawing/2014/main" id="{39A60DAF-A6BA-43A3-B76E-D7919B504D27}"/>
                  </a:ext>
                </a:extLst>
              </p:cNvPr>
              <p:cNvGrpSpPr/>
              <p:nvPr/>
            </p:nvGrpSpPr>
            <p:grpSpPr>
              <a:xfrm>
                <a:off x="7610573" y="4191000"/>
                <a:ext cx="533400" cy="76200"/>
                <a:chOff x="5410200" y="4114800"/>
                <a:chExt cx="533400" cy="76200"/>
              </a:xfrm>
            </p:grpSpPr>
            <p:cxnSp>
              <p:nvCxnSpPr>
                <p:cNvPr id="46" name="Straight Connector 45">
                  <a:extLst>
                    <a:ext uri="{FF2B5EF4-FFF2-40B4-BE49-F238E27FC236}">
                      <a16:creationId xmlns:a16="http://schemas.microsoft.com/office/drawing/2014/main" id="{861A1490-D1CB-4AAB-8004-215B27BB7B22}"/>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9AF55098-8945-465E-93A3-A6B9426681F7}"/>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9" name="Straight Connector 38">
                <a:extLst>
                  <a:ext uri="{FF2B5EF4-FFF2-40B4-BE49-F238E27FC236}">
                    <a16:creationId xmlns:a16="http://schemas.microsoft.com/office/drawing/2014/main" id="{B806FA99-0CD5-4583-BFBF-92CBE0A428AE}"/>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D3EE83D0-3947-469D-98AF-31BC463AE6AF}"/>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73516382-403C-4E4E-BEC2-DD2AB8B8BC88}"/>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B1F9D37B-3573-4325-AF87-FB215598F655}"/>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F215EE4-AD1C-4B53-BB76-A528A482AFBB}"/>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F5571900-AA22-4088-AE5B-572E2299EA28}"/>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58FA4419-D86C-43D4-8A56-CC7CD9D538F6}"/>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grpSp>
          <p:nvGrpSpPr>
            <p:cNvPr id="54" name="Group 53">
              <a:extLst>
                <a:ext uri="{FF2B5EF4-FFF2-40B4-BE49-F238E27FC236}">
                  <a16:creationId xmlns:a16="http://schemas.microsoft.com/office/drawing/2014/main" id="{09A029E7-6455-4F83-8C73-453E772D4A86}"/>
                </a:ext>
              </a:extLst>
            </p:cNvPr>
            <p:cNvGrpSpPr/>
            <p:nvPr/>
          </p:nvGrpSpPr>
          <p:grpSpPr>
            <a:xfrm>
              <a:off x="3324321" y="3124200"/>
              <a:ext cx="2781106" cy="2057400"/>
              <a:chOff x="3314894" y="3124200"/>
              <a:chExt cx="2781106" cy="2057400"/>
            </a:xfrm>
          </p:grpSpPr>
          <p:cxnSp>
            <p:nvCxnSpPr>
              <p:cNvPr id="55" name="Straight Connector 54">
                <a:extLst>
                  <a:ext uri="{FF2B5EF4-FFF2-40B4-BE49-F238E27FC236}">
                    <a16:creationId xmlns:a16="http://schemas.microsoft.com/office/drawing/2014/main" id="{EF18D359-3DB4-46C1-B65B-0C9BFA12455B}"/>
                  </a:ext>
                </a:extLst>
              </p:cNvPr>
              <p:cNvCxnSpPr>
                <a:stCxn id="10" idx="0"/>
              </p:cNvCxnSpPr>
              <p:nvPr/>
            </p:nvCxnSpPr>
            <p:spPr bwMode="auto">
              <a:xfrm flipV="1">
                <a:off x="6096000" y="3124200"/>
                <a:ext cx="0" cy="20574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D2A6699-1550-4CB1-8982-A7F4F253C66B}"/>
                  </a:ext>
                </a:extLst>
              </p:cNvPr>
              <p:cNvCxnSpPr>
                <a:cxnSpLocks/>
              </p:cNvCxnSpPr>
              <p:nvPr/>
            </p:nvCxnSpPr>
            <p:spPr bwMode="auto">
              <a:xfrm flipH="1">
                <a:off x="3314894" y="3124200"/>
                <a:ext cx="2781106" cy="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284F0D71-E35D-462E-A71B-1DCCC2F06A6D}"/>
                  </a:ext>
                </a:extLst>
              </p:cNvPr>
              <p:cNvCxnSpPr/>
              <p:nvPr/>
            </p:nvCxnSpPr>
            <p:spPr bwMode="auto">
              <a:xfrm>
                <a:off x="3314894" y="3124200"/>
                <a:ext cx="0" cy="228600"/>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cxnSp>
          <p:nvCxnSpPr>
            <p:cNvPr id="61" name="Straight Connector 60">
              <a:extLst>
                <a:ext uri="{FF2B5EF4-FFF2-40B4-BE49-F238E27FC236}">
                  <a16:creationId xmlns:a16="http://schemas.microsoft.com/office/drawing/2014/main" id="{C51A1E38-D13D-403B-B438-37F5340ADFE1}"/>
                </a:ext>
              </a:extLst>
            </p:cNvPr>
            <p:cNvCxnSpPr/>
            <p:nvPr/>
          </p:nvCxnSpPr>
          <p:spPr bwMode="auto">
            <a:xfrm>
              <a:off x="4447881" y="4343400"/>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A8E59D3-C834-4C17-B298-68021A211F8B}"/>
                </a:ext>
              </a:extLst>
            </p:cNvPr>
            <p:cNvCxnSpPr/>
            <p:nvPr/>
          </p:nvCxnSpPr>
          <p:spPr bwMode="auto">
            <a:xfrm>
              <a:off x="3685881" y="4328275"/>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89B8B30-B211-4321-94D1-DF459DC2567F}"/>
                </a:ext>
              </a:extLst>
            </p:cNvPr>
            <p:cNvCxnSpPr/>
            <p:nvPr/>
          </p:nvCxnSpPr>
          <p:spPr bwMode="auto">
            <a:xfrm>
              <a:off x="2914454" y="4343400"/>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674E38BE-4AE1-4108-A866-F1376FC8B48A}"/>
                </a:ext>
              </a:extLst>
            </p:cNvPr>
            <p:cNvCxnSpPr/>
            <p:nvPr/>
          </p:nvCxnSpPr>
          <p:spPr bwMode="auto">
            <a:xfrm>
              <a:off x="2161881" y="4343400"/>
              <a:ext cx="0" cy="396125"/>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1B174599-459F-441C-BF75-84CC5DA4793D}"/>
                </a:ext>
              </a:extLst>
            </p:cNvPr>
            <p:cNvSpPr txBox="1"/>
            <p:nvPr/>
          </p:nvSpPr>
          <p:spPr>
            <a:xfrm>
              <a:off x="1900237" y="4572000"/>
              <a:ext cx="2671751" cy="461665"/>
            </a:xfrm>
            <a:prstGeom prst="rect">
              <a:avLst/>
            </a:prstGeom>
            <a:solidFill>
              <a:schemeClr val="bg1"/>
            </a:solidFill>
            <a:ln w="25400">
              <a:solidFill>
                <a:schemeClr val="tx1"/>
              </a:solidFill>
            </a:ln>
          </p:spPr>
          <p:txBody>
            <a:bodyPr wrap="square" rtlCol="0">
              <a:spAutoFit/>
            </a:bodyPr>
            <a:lstStyle/>
            <a:p>
              <a:pPr algn="ctr"/>
              <a:r>
                <a:rPr lang="en-US" dirty="0"/>
                <a:t>Multiplexer</a:t>
              </a:r>
            </a:p>
          </p:txBody>
        </p:sp>
        <p:cxnSp>
          <p:nvCxnSpPr>
            <p:cNvPr id="5" name="Straight Connector 4">
              <a:extLst>
                <a:ext uri="{FF2B5EF4-FFF2-40B4-BE49-F238E27FC236}">
                  <a16:creationId xmlns:a16="http://schemas.microsoft.com/office/drawing/2014/main" id="{0A7407C7-F629-4BD2-8DCF-250195B3191E}"/>
                </a:ext>
              </a:extLst>
            </p:cNvPr>
            <p:cNvCxnSpPr>
              <a:cxnSpLocks/>
            </p:cNvCxnSpPr>
            <p:nvPr/>
          </p:nvCxnSpPr>
          <p:spPr bwMode="auto">
            <a:xfrm flipV="1">
              <a:off x="5171389" y="4802832"/>
              <a:ext cx="0" cy="378768"/>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F4B7643E-5ADC-428D-9957-88B730DB3512}"/>
                </a:ext>
              </a:extLst>
            </p:cNvPr>
            <p:cNvCxnSpPr>
              <a:endCxn id="3" idx="3"/>
            </p:cNvCxnSpPr>
            <p:nvPr/>
          </p:nvCxnSpPr>
          <p:spPr bwMode="auto">
            <a:xfrm flipH="1">
              <a:off x="4571988" y="4802832"/>
              <a:ext cx="609612" cy="1"/>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69" name="Freeform: Shape 68">
              <a:extLst>
                <a:ext uri="{FF2B5EF4-FFF2-40B4-BE49-F238E27FC236}">
                  <a16:creationId xmlns:a16="http://schemas.microsoft.com/office/drawing/2014/main" id="{9926995F-DA53-43EB-993F-78AB8D22F91D}"/>
                </a:ext>
              </a:extLst>
            </p:cNvPr>
            <p:cNvSpPr/>
            <p:nvPr/>
          </p:nvSpPr>
          <p:spPr bwMode="auto">
            <a:xfrm>
              <a:off x="1150070" y="4628561"/>
              <a:ext cx="2375555" cy="1385740"/>
            </a:xfrm>
            <a:custGeom>
              <a:avLst/>
              <a:gdLst>
                <a:gd name="connsiteX0" fmla="*/ 2375555 w 2375555"/>
                <a:gd name="connsiteY0" fmla="*/ 1338606 h 1385740"/>
                <a:gd name="connsiteX1" fmla="*/ 2328421 w 2375555"/>
                <a:gd name="connsiteY1" fmla="*/ 1348033 h 1385740"/>
                <a:gd name="connsiteX2" fmla="*/ 2234153 w 2375555"/>
                <a:gd name="connsiteY2" fmla="*/ 1357460 h 1385740"/>
                <a:gd name="connsiteX3" fmla="*/ 2149311 w 2375555"/>
                <a:gd name="connsiteY3" fmla="*/ 1366886 h 1385740"/>
                <a:gd name="connsiteX4" fmla="*/ 2036190 w 2375555"/>
                <a:gd name="connsiteY4" fmla="*/ 1385740 h 1385740"/>
                <a:gd name="connsiteX5" fmla="*/ 1734532 w 2375555"/>
                <a:gd name="connsiteY5" fmla="*/ 1376313 h 1385740"/>
                <a:gd name="connsiteX6" fmla="*/ 1677971 w 2375555"/>
                <a:gd name="connsiteY6" fmla="*/ 1357460 h 1385740"/>
                <a:gd name="connsiteX7" fmla="*/ 1602557 w 2375555"/>
                <a:gd name="connsiteY7" fmla="*/ 1338606 h 1385740"/>
                <a:gd name="connsiteX8" fmla="*/ 1564850 w 2375555"/>
                <a:gd name="connsiteY8" fmla="*/ 1319752 h 1385740"/>
                <a:gd name="connsiteX9" fmla="*/ 1508289 w 2375555"/>
                <a:gd name="connsiteY9" fmla="*/ 1300899 h 1385740"/>
                <a:gd name="connsiteX10" fmla="*/ 1461155 w 2375555"/>
                <a:gd name="connsiteY10" fmla="*/ 1282045 h 1385740"/>
                <a:gd name="connsiteX11" fmla="*/ 1319753 w 2375555"/>
                <a:gd name="connsiteY11" fmla="*/ 1244338 h 1385740"/>
                <a:gd name="connsiteX12" fmla="*/ 1244338 w 2375555"/>
                <a:gd name="connsiteY12" fmla="*/ 1234911 h 1385740"/>
                <a:gd name="connsiteX13" fmla="*/ 1093509 w 2375555"/>
                <a:gd name="connsiteY13" fmla="*/ 1187777 h 1385740"/>
                <a:gd name="connsiteX14" fmla="*/ 735291 w 2375555"/>
                <a:gd name="connsiteY14" fmla="*/ 1168924 h 1385740"/>
                <a:gd name="connsiteX15" fmla="*/ 688157 w 2375555"/>
                <a:gd name="connsiteY15" fmla="*/ 1159497 h 1385740"/>
                <a:gd name="connsiteX16" fmla="*/ 584462 w 2375555"/>
                <a:gd name="connsiteY16" fmla="*/ 1140643 h 1385740"/>
                <a:gd name="connsiteX17" fmla="*/ 518474 w 2375555"/>
                <a:gd name="connsiteY17" fmla="*/ 1112363 h 1385740"/>
                <a:gd name="connsiteX18" fmla="*/ 480767 w 2375555"/>
                <a:gd name="connsiteY18" fmla="*/ 1084082 h 1385740"/>
                <a:gd name="connsiteX19" fmla="*/ 452487 w 2375555"/>
                <a:gd name="connsiteY19" fmla="*/ 1065229 h 1385740"/>
                <a:gd name="connsiteX20" fmla="*/ 405353 w 2375555"/>
                <a:gd name="connsiteY20" fmla="*/ 1027521 h 1385740"/>
                <a:gd name="connsiteX21" fmla="*/ 377072 w 2375555"/>
                <a:gd name="connsiteY21" fmla="*/ 1008668 h 1385740"/>
                <a:gd name="connsiteX22" fmla="*/ 292231 w 2375555"/>
                <a:gd name="connsiteY22" fmla="*/ 923827 h 1385740"/>
                <a:gd name="connsiteX23" fmla="*/ 207390 w 2375555"/>
                <a:gd name="connsiteY23" fmla="*/ 838985 h 1385740"/>
                <a:gd name="connsiteX24" fmla="*/ 150829 w 2375555"/>
                <a:gd name="connsiteY24" fmla="*/ 782425 h 1385740"/>
                <a:gd name="connsiteX25" fmla="*/ 103695 w 2375555"/>
                <a:gd name="connsiteY25" fmla="*/ 725864 h 1385740"/>
                <a:gd name="connsiteX26" fmla="*/ 75415 w 2375555"/>
                <a:gd name="connsiteY26" fmla="*/ 697583 h 1385740"/>
                <a:gd name="connsiteX27" fmla="*/ 18854 w 2375555"/>
                <a:gd name="connsiteY27" fmla="*/ 622169 h 1385740"/>
                <a:gd name="connsiteX28" fmla="*/ 0 w 2375555"/>
                <a:gd name="connsiteY28" fmla="*/ 480767 h 1385740"/>
                <a:gd name="connsiteX29" fmla="*/ 28281 w 2375555"/>
                <a:gd name="connsiteY29" fmla="*/ 348792 h 1385740"/>
                <a:gd name="connsiteX30" fmla="*/ 65988 w 2375555"/>
                <a:gd name="connsiteY30" fmla="*/ 207390 h 1385740"/>
                <a:gd name="connsiteX31" fmla="*/ 141402 w 2375555"/>
                <a:gd name="connsiteY31" fmla="*/ 75414 h 1385740"/>
                <a:gd name="connsiteX32" fmla="*/ 197963 w 2375555"/>
                <a:gd name="connsiteY32" fmla="*/ 37707 h 1385740"/>
                <a:gd name="connsiteX33" fmla="*/ 292231 w 2375555"/>
                <a:gd name="connsiteY33" fmla="*/ 9427 h 1385740"/>
                <a:gd name="connsiteX34" fmla="*/ 622169 w 2375555"/>
                <a:gd name="connsiteY34" fmla="*/ 0 h 1385740"/>
                <a:gd name="connsiteX35" fmla="*/ 735291 w 2375555"/>
                <a:gd name="connsiteY35" fmla="*/ 9427 h 138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75555" h="1385740">
                  <a:moveTo>
                    <a:pt x="2375555" y="1338606"/>
                  </a:moveTo>
                  <a:cubicBezTo>
                    <a:pt x="2359844" y="1341748"/>
                    <a:pt x="2344303" y="1345915"/>
                    <a:pt x="2328421" y="1348033"/>
                  </a:cubicBezTo>
                  <a:cubicBezTo>
                    <a:pt x="2297119" y="1352207"/>
                    <a:pt x="2265559" y="1354154"/>
                    <a:pt x="2234153" y="1357460"/>
                  </a:cubicBezTo>
                  <a:lnTo>
                    <a:pt x="2149311" y="1366886"/>
                  </a:lnTo>
                  <a:cubicBezTo>
                    <a:pt x="2086957" y="1374680"/>
                    <a:pt x="2091053" y="1374767"/>
                    <a:pt x="2036190" y="1385740"/>
                  </a:cubicBezTo>
                  <a:cubicBezTo>
                    <a:pt x="1935637" y="1382598"/>
                    <a:pt x="1834822" y="1384230"/>
                    <a:pt x="1734532" y="1376313"/>
                  </a:cubicBezTo>
                  <a:cubicBezTo>
                    <a:pt x="1714720" y="1374749"/>
                    <a:pt x="1697144" y="1362689"/>
                    <a:pt x="1677971" y="1357460"/>
                  </a:cubicBezTo>
                  <a:cubicBezTo>
                    <a:pt x="1637398" y="1346395"/>
                    <a:pt x="1635926" y="1352907"/>
                    <a:pt x="1602557" y="1338606"/>
                  </a:cubicBezTo>
                  <a:cubicBezTo>
                    <a:pt x="1589641" y="1333070"/>
                    <a:pt x="1577898" y="1324971"/>
                    <a:pt x="1564850" y="1319752"/>
                  </a:cubicBezTo>
                  <a:cubicBezTo>
                    <a:pt x="1546398" y="1312371"/>
                    <a:pt x="1526966" y="1307691"/>
                    <a:pt x="1508289" y="1300899"/>
                  </a:cubicBezTo>
                  <a:cubicBezTo>
                    <a:pt x="1492386" y="1295116"/>
                    <a:pt x="1477208" y="1287396"/>
                    <a:pt x="1461155" y="1282045"/>
                  </a:cubicBezTo>
                  <a:cubicBezTo>
                    <a:pt x="1436875" y="1273952"/>
                    <a:pt x="1341896" y="1248490"/>
                    <a:pt x="1319753" y="1244338"/>
                  </a:cubicBezTo>
                  <a:cubicBezTo>
                    <a:pt x="1294853" y="1239669"/>
                    <a:pt x="1269476" y="1238053"/>
                    <a:pt x="1244338" y="1234911"/>
                  </a:cubicBezTo>
                  <a:cubicBezTo>
                    <a:pt x="1216144" y="1225513"/>
                    <a:pt x="1108609" y="1189035"/>
                    <a:pt x="1093509" y="1187777"/>
                  </a:cubicBezTo>
                  <a:cubicBezTo>
                    <a:pt x="898911" y="1171560"/>
                    <a:pt x="1018198" y="1179804"/>
                    <a:pt x="735291" y="1168924"/>
                  </a:cubicBezTo>
                  <a:cubicBezTo>
                    <a:pt x="719580" y="1165782"/>
                    <a:pt x="703961" y="1162131"/>
                    <a:pt x="688157" y="1159497"/>
                  </a:cubicBezTo>
                  <a:cubicBezTo>
                    <a:pt x="658449" y="1154546"/>
                    <a:pt x="615092" y="1151781"/>
                    <a:pt x="584462" y="1140643"/>
                  </a:cubicBezTo>
                  <a:cubicBezTo>
                    <a:pt x="561972" y="1132465"/>
                    <a:pt x="539483" y="1123822"/>
                    <a:pt x="518474" y="1112363"/>
                  </a:cubicBezTo>
                  <a:cubicBezTo>
                    <a:pt x="504681" y="1104840"/>
                    <a:pt x="493552" y="1093214"/>
                    <a:pt x="480767" y="1084082"/>
                  </a:cubicBezTo>
                  <a:cubicBezTo>
                    <a:pt x="471548" y="1077497"/>
                    <a:pt x="461550" y="1072027"/>
                    <a:pt x="452487" y="1065229"/>
                  </a:cubicBezTo>
                  <a:cubicBezTo>
                    <a:pt x="436391" y="1053157"/>
                    <a:pt x="421449" y="1039593"/>
                    <a:pt x="405353" y="1027521"/>
                  </a:cubicBezTo>
                  <a:cubicBezTo>
                    <a:pt x="396289" y="1020723"/>
                    <a:pt x="385424" y="1016324"/>
                    <a:pt x="377072" y="1008668"/>
                  </a:cubicBezTo>
                  <a:cubicBezTo>
                    <a:pt x="347590" y="981643"/>
                    <a:pt x="320511" y="952107"/>
                    <a:pt x="292231" y="923827"/>
                  </a:cubicBezTo>
                  <a:lnTo>
                    <a:pt x="207390" y="838985"/>
                  </a:lnTo>
                  <a:lnTo>
                    <a:pt x="150829" y="782425"/>
                  </a:lnTo>
                  <a:cubicBezTo>
                    <a:pt x="135118" y="763571"/>
                    <a:pt x="120000" y="744207"/>
                    <a:pt x="103695" y="725864"/>
                  </a:cubicBezTo>
                  <a:cubicBezTo>
                    <a:pt x="94838" y="715900"/>
                    <a:pt x="83857" y="707901"/>
                    <a:pt x="75415" y="697583"/>
                  </a:cubicBezTo>
                  <a:cubicBezTo>
                    <a:pt x="55517" y="673263"/>
                    <a:pt x="18854" y="622169"/>
                    <a:pt x="18854" y="622169"/>
                  </a:cubicBezTo>
                  <a:cubicBezTo>
                    <a:pt x="12499" y="584042"/>
                    <a:pt x="0" y="515379"/>
                    <a:pt x="0" y="480767"/>
                  </a:cubicBezTo>
                  <a:cubicBezTo>
                    <a:pt x="0" y="404537"/>
                    <a:pt x="10744" y="414556"/>
                    <a:pt x="28281" y="348792"/>
                  </a:cubicBezTo>
                  <a:cubicBezTo>
                    <a:pt x="58617" y="235032"/>
                    <a:pt x="33053" y="297963"/>
                    <a:pt x="65988" y="207390"/>
                  </a:cubicBezTo>
                  <a:cubicBezTo>
                    <a:pt x="80555" y="167330"/>
                    <a:pt x="109416" y="96738"/>
                    <a:pt x="141402" y="75414"/>
                  </a:cubicBezTo>
                  <a:cubicBezTo>
                    <a:pt x="160256" y="62845"/>
                    <a:pt x="176467" y="44873"/>
                    <a:pt x="197963" y="37707"/>
                  </a:cubicBezTo>
                  <a:cubicBezTo>
                    <a:pt x="205234" y="35283"/>
                    <a:pt x="275389" y="10291"/>
                    <a:pt x="292231" y="9427"/>
                  </a:cubicBezTo>
                  <a:cubicBezTo>
                    <a:pt x="402111" y="3792"/>
                    <a:pt x="512190" y="3142"/>
                    <a:pt x="622169" y="0"/>
                  </a:cubicBezTo>
                  <a:cubicBezTo>
                    <a:pt x="710056" y="10986"/>
                    <a:pt x="672250" y="9427"/>
                    <a:pt x="735291" y="9427"/>
                  </a:cubicBezTo>
                </a:path>
              </a:pathLst>
            </a:custGeom>
            <a:noFill/>
            <a:ln w="1587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TextBox 69">
              <a:extLst>
                <a:ext uri="{FF2B5EF4-FFF2-40B4-BE49-F238E27FC236}">
                  <a16:creationId xmlns:a16="http://schemas.microsoft.com/office/drawing/2014/main" id="{0FA82967-18A9-42AF-993E-C06C551723E2}"/>
                </a:ext>
              </a:extLst>
            </p:cNvPr>
            <p:cNvSpPr txBox="1"/>
            <p:nvPr/>
          </p:nvSpPr>
          <p:spPr>
            <a:xfrm>
              <a:off x="1569145" y="5472979"/>
              <a:ext cx="488255" cy="276999"/>
            </a:xfrm>
            <a:prstGeom prst="rect">
              <a:avLst/>
            </a:prstGeom>
            <a:noFill/>
          </p:spPr>
          <p:txBody>
            <a:bodyPr wrap="square" rtlCol="0">
              <a:spAutoFit/>
            </a:bodyPr>
            <a:lstStyle/>
            <a:p>
              <a:r>
                <a:rPr lang="en-US" sz="1200" dirty="0"/>
                <a:t>I</a:t>
              </a:r>
              <a:r>
                <a:rPr lang="en-US" sz="1200" baseline="30000" dirty="0"/>
                <a:t>2</a:t>
              </a:r>
              <a:r>
                <a:rPr lang="en-US" sz="1200" dirty="0"/>
                <a:t>C</a:t>
              </a:r>
            </a:p>
          </p:txBody>
        </p:sp>
      </p:grpSp>
    </p:spTree>
    <p:extLst>
      <p:ext uri="{BB962C8B-B14F-4D97-AF65-F5344CB8AC3E}">
        <p14:creationId xmlns:p14="http://schemas.microsoft.com/office/powerpoint/2010/main" val="291713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3EC58B-C6BB-403E-8BA6-6E9365C36236}"/>
              </a:ext>
            </a:extLst>
          </p:cNvPr>
          <p:cNvSpPr txBox="1">
            <a:spLocks noChangeArrowheads="1"/>
          </p:cNvSpPr>
          <p:nvPr/>
        </p:nvSpPr>
        <p:spPr bwMode="auto">
          <a:xfrm>
            <a:off x="685800" y="990600"/>
            <a:ext cx="7924800" cy="5090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algn="just">
              <a:spcBef>
                <a:spcPct val="20000"/>
              </a:spcBef>
              <a:buFont typeface="Wingdings" pitchFamily="2" charset="2"/>
              <a:buChar char="Ø"/>
              <a:defRPr/>
            </a:pPr>
            <a:r>
              <a:rPr lang="en-US" sz="2000" kern="0" dirty="0">
                <a:latin typeface="+mn-lt"/>
              </a:rPr>
              <a:t>The sample is inserted into its circuit which will control and amplify its signals. The circuit </a:t>
            </a:r>
            <a:r>
              <a:rPr lang="en-US" sz="2000" kern="0" dirty="0"/>
              <a:t>outputs are</a:t>
            </a:r>
            <a:r>
              <a:rPr lang="en-US" sz="2000" kern="0" dirty="0">
                <a:latin typeface="+mn-lt"/>
              </a:rPr>
              <a:t> tested with the voltage sensing ports of the tester and with the new Frequency Counter.</a:t>
            </a:r>
          </a:p>
        </p:txBody>
      </p:sp>
      <p:sp>
        <p:nvSpPr>
          <p:cNvPr id="5" name="Rectangle 2">
            <a:extLst>
              <a:ext uri="{FF2B5EF4-FFF2-40B4-BE49-F238E27FC236}">
                <a16:creationId xmlns:a16="http://schemas.microsoft.com/office/drawing/2014/main" id="{B2B8538C-0FF0-478A-A8B1-7FE65198E6E5}"/>
              </a:ext>
            </a:extLst>
          </p:cNvPr>
          <p:cNvSpPr txBox="1">
            <a:spLocks noChangeArrowheads="1"/>
          </p:cNvSpPr>
          <p:nvPr/>
        </p:nvSpPr>
        <p:spPr>
          <a:xfrm>
            <a:off x="685800" y="2286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Connect the Outer Circuit</a:t>
            </a:r>
            <a:endParaRPr lang="en-US" kern="0" dirty="0"/>
          </a:p>
        </p:txBody>
      </p:sp>
      <p:grpSp>
        <p:nvGrpSpPr>
          <p:cNvPr id="7" name="Group 6">
            <a:extLst>
              <a:ext uri="{FF2B5EF4-FFF2-40B4-BE49-F238E27FC236}">
                <a16:creationId xmlns:a16="http://schemas.microsoft.com/office/drawing/2014/main" id="{F6C10A87-EF41-4E55-9D49-277CA5B8F4BA}"/>
              </a:ext>
            </a:extLst>
          </p:cNvPr>
          <p:cNvGrpSpPr/>
          <p:nvPr/>
        </p:nvGrpSpPr>
        <p:grpSpPr>
          <a:xfrm>
            <a:off x="1456391" y="1676400"/>
            <a:ext cx="6491215" cy="4604351"/>
            <a:chOff x="1456391" y="1676400"/>
            <a:chExt cx="6491215" cy="4604351"/>
          </a:xfrm>
        </p:grpSpPr>
        <p:sp>
          <p:nvSpPr>
            <p:cNvPr id="76" name="TextBox 75">
              <a:extLst>
                <a:ext uri="{FF2B5EF4-FFF2-40B4-BE49-F238E27FC236}">
                  <a16:creationId xmlns:a16="http://schemas.microsoft.com/office/drawing/2014/main" id="{58027CE6-5A6F-4AE9-B9EA-1F7382AB0837}"/>
                </a:ext>
              </a:extLst>
            </p:cNvPr>
            <p:cNvSpPr txBox="1"/>
            <p:nvPr/>
          </p:nvSpPr>
          <p:spPr>
            <a:xfrm rot="16200000">
              <a:off x="6560055" y="1983292"/>
              <a:ext cx="890783" cy="276999"/>
            </a:xfrm>
            <a:prstGeom prst="rect">
              <a:avLst/>
            </a:prstGeom>
            <a:noFill/>
          </p:spPr>
          <p:txBody>
            <a:bodyPr wrap="square" rtlCol="0">
              <a:spAutoFit/>
            </a:bodyPr>
            <a:lstStyle/>
            <a:p>
              <a:r>
                <a:rPr lang="en-US" sz="1200" dirty="0"/>
                <a:t>V1</a:t>
              </a:r>
            </a:p>
          </p:txBody>
        </p:sp>
        <p:sp>
          <p:nvSpPr>
            <p:cNvPr id="56" name="Rectangle 55">
              <a:extLst>
                <a:ext uri="{FF2B5EF4-FFF2-40B4-BE49-F238E27FC236}">
                  <a16:creationId xmlns:a16="http://schemas.microsoft.com/office/drawing/2014/main" id="{73C327DB-5EFB-4239-952C-DA61B1EFD475}"/>
                </a:ext>
              </a:extLst>
            </p:cNvPr>
            <p:cNvSpPr/>
            <p:nvPr/>
          </p:nvSpPr>
          <p:spPr bwMode="auto">
            <a:xfrm rot="16200000">
              <a:off x="6804606" y="4451951"/>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7" name="Rectangle 56">
              <a:extLst>
                <a:ext uri="{FF2B5EF4-FFF2-40B4-BE49-F238E27FC236}">
                  <a16:creationId xmlns:a16="http://schemas.microsoft.com/office/drawing/2014/main" id="{BA71E1CB-440B-4140-9D37-BD010085F847}"/>
                </a:ext>
              </a:extLst>
            </p:cNvPr>
            <p:cNvSpPr/>
            <p:nvPr/>
          </p:nvSpPr>
          <p:spPr bwMode="auto">
            <a:xfrm rot="16200000">
              <a:off x="6804606" y="3537551"/>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8" name="TextBox 57">
              <a:extLst>
                <a:ext uri="{FF2B5EF4-FFF2-40B4-BE49-F238E27FC236}">
                  <a16:creationId xmlns:a16="http://schemas.microsoft.com/office/drawing/2014/main" id="{2B637B61-FF20-4632-B09D-EE512BD20C5E}"/>
                </a:ext>
              </a:extLst>
            </p:cNvPr>
            <p:cNvSpPr txBox="1"/>
            <p:nvPr/>
          </p:nvSpPr>
          <p:spPr>
            <a:xfrm rot="16200000">
              <a:off x="6558949" y="3006243"/>
              <a:ext cx="890783" cy="276999"/>
            </a:xfrm>
            <a:prstGeom prst="rect">
              <a:avLst/>
            </a:prstGeom>
            <a:noFill/>
          </p:spPr>
          <p:txBody>
            <a:bodyPr wrap="square" rtlCol="0">
              <a:spAutoFit/>
            </a:bodyPr>
            <a:lstStyle/>
            <a:p>
              <a:r>
                <a:rPr lang="en-US" sz="1200" dirty="0"/>
                <a:t>Sensor2</a:t>
              </a:r>
            </a:p>
          </p:txBody>
        </p:sp>
        <p:sp>
          <p:nvSpPr>
            <p:cNvPr id="59" name="TextBox 58">
              <a:extLst>
                <a:ext uri="{FF2B5EF4-FFF2-40B4-BE49-F238E27FC236}">
                  <a16:creationId xmlns:a16="http://schemas.microsoft.com/office/drawing/2014/main" id="{F4090121-80EA-4951-8CA5-B07E921C89C3}"/>
                </a:ext>
              </a:extLst>
            </p:cNvPr>
            <p:cNvSpPr txBox="1"/>
            <p:nvPr/>
          </p:nvSpPr>
          <p:spPr>
            <a:xfrm rot="16200000">
              <a:off x="6555507" y="5006297"/>
              <a:ext cx="890783" cy="276999"/>
            </a:xfrm>
            <a:prstGeom prst="rect">
              <a:avLst/>
            </a:prstGeom>
            <a:noFill/>
          </p:spPr>
          <p:txBody>
            <a:bodyPr wrap="square" rtlCol="0">
              <a:spAutoFit/>
            </a:bodyPr>
            <a:lstStyle/>
            <a:p>
              <a:pPr algn="r"/>
              <a:r>
                <a:rPr lang="en-US" sz="1200" dirty="0"/>
                <a:t>Sensor</a:t>
              </a:r>
              <a:r>
                <a:rPr lang="en-US" sz="1100" dirty="0"/>
                <a:t> 1</a:t>
              </a:r>
            </a:p>
          </p:txBody>
        </p:sp>
        <p:sp>
          <p:nvSpPr>
            <p:cNvPr id="60" name="TextBox 59">
              <a:extLst>
                <a:ext uri="{FF2B5EF4-FFF2-40B4-BE49-F238E27FC236}">
                  <a16:creationId xmlns:a16="http://schemas.microsoft.com/office/drawing/2014/main" id="{D477C620-8DF6-4127-9AD2-30A9AD60AEB6}"/>
                </a:ext>
              </a:extLst>
            </p:cNvPr>
            <p:cNvSpPr txBox="1"/>
            <p:nvPr/>
          </p:nvSpPr>
          <p:spPr>
            <a:xfrm rot="16200000">
              <a:off x="5398508" y="3731652"/>
              <a:ext cx="4267200" cy="830997"/>
            </a:xfrm>
            <a:prstGeom prst="rect">
              <a:avLst/>
            </a:prstGeom>
            <a:noFill/>
            <a:ln w="28575">
              <a:solidFill>
                <a:schemeClr val="tx1"/>
              </a:solidFill>
            </a:ln>
          </p:spPr>
          <p:txBody>
            <a:bodyPr wrap="square" rtlCol="0" anchor="ctr" anchorCtr="1">
              <a:spAutoFit/>
            </a:bodyPr>
            <a:lstStyle/>
            <a:p>
              <a:pPr algn="ctr">
                <a:spcBef>
                  <a:spcPts val="1200"/>
                </a:spcBef>
              </a:pPr>
              <a:endParaRPr lang="en-US" dirty="0"/>
            </a:p>
            <a:p>
              <a:pPr algn="ctr">
                <a:spcBef>
                  <a:spcPts val="0"/>
                </a:spcBef>
              </a:pPr>
              <a:r>
                <a:rPr lang="en-US" dirty="0"/>
                <a:t>piezoMEMS Analyzer</a:t>
              </a:r>
            </a:p>
          </p:txBody>
        </p:sp>
        <p:grpSp>
          <p:nvGrpSpPr>
            <p:cNvPr id="71" name="Group 70">
              <a:extLst>
                <a:ext uri="{FF2B5EF4-FFF2-40B4-BE49-F238E27FC236}">
                  <a16:creationId xmlns:a16="http://schemas.microsoft.com/office/drawing/2014/main" id="{85720BFB-B13C-4622-A0CE-C74B85851FC5}"/>
                </a:ext>
              </a:extLst>
            </p:cNvPr>
            <p:cNvGrpSpPr/>
            <p:nvPr/>
          </p:nvGrpSpPr>
          <p:grpSpPr>
            <a:xfrm>
              <a:off x="1981200" y="2609654"/>
              <a:ext cx="1558515" cy="3095721"/>
              <a:chOff x="1962322" y="2475613"/>
              <a:chExt cx="1558515" cy="3095721"/>
            </a:xfrm>
          </p:grpSpPr>
          <p:grpSp>
            <p:nvGrpSpPr>
              <p:cNvPr id="8" name="Group 7">
                <a:extLst>
                  <a:ext uri="{FF2B5EF4-FFF2-40B4-BE49-F238E27FC236}">
                    <a16:creationId xmlns:a16="http://schemas.microsoft.com/office/drawing/2014/main" id="{5BD55849-76C3-4DEE-BBD1-96FC7DEFA75C}"/>
                  </a:ext>
                </a:extLst>
              </p:cNvPr>
              <p:cNvGrpSpPr/>
              <p:nvPr/>
            </p:nvGrpSpPr>
            <p:grpSpPr>
              <a:xfrm rot="16200000">
                <a:off x="985961" y="3451974"/>
                <a:ext cx="3095721" cy="1143000"/>
                <a:chOff x="5186363" y="3505200"/>
                <a:chExt cx="3095721" cy="1143000"/>
              </a:xfrm>
            </p:grpSpPr>
            <p:grpSp>
              <p:nvGrpSpPr>
                <p:cNvPr id="22" name="Group 21">
                  <a:extLst>
                    <a:ext uri="{FF2B5EF4-FFF2-40B4-BE49-F238E27FC236}">
                      <a16:creationId xmlns:a16="http://schemas.microsoft.com/office/drawing/2014/main" id="{5A23DDC7-6B93-43E9-8EB1-53C30BCA1D56}"/>
                    </a:ext>
                  </a:extLst>
                </p:cNvPr>
                <p:cNvGrpSpPr/>
                <p:nvPr/>
              </p:nvGrpSpPr>
              <p:grpSpPr>
                <a:xfrm>
                  <a:off x="5324573" y="4191000"/>
                  <a:ext cx="533400" cy="76200"/>
                  <a:chOff x="5410200" y="4114800"/>
                  <a:chExt cx="533400" cy="76200"/>
                </a:xfrm>
              </p:grpSpPr>
              <p:cxnSp>
                <p:nvCxnSpPr>
                  <p:cNvPr id="54" name="Straight Connector 53">
                    <a:extLst>
                      <a:ext uri="{FF2B5EF4-FFF2-40B4-BE49-F238E27FC236}">
                        <a16:creationId xmlns:a16="http://schemas.microsoft.com/office/drawing/2014/main" id="{B6F72672-BECB-4A7F-B358-74D7466EEA14}"/>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5ED45000-DB6A-47ED-B4A3-508CD52F8DE2}"/>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3" name="Straight Connector 22">
                  <a:extLst>
                    <a:ext uri="{FF2B5EF4-FFF2-40B4-BE49-F238E27FC236}">
                      <a16:creationId xmlns:a16="http://schemas.microsoft.com/office/drawing/2014/main" id="{34F6D3F1-54B9-4581-9F04-A8D827556FF8}"/>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68610467-05E3-4509-8FD7-0C6FAB90D200}"/>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10FB299-D11B-48AD-A302-EC68E99FCF3E}"/>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82189490-F9FA-42F6-BCC4-3D3CD8DCC468}"/>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F341110-1FA7-4F6D-971B-8B907E15B321}"/>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28" name="Group 27">
                  <a:extLst>
                    <a:ext uri="{FF2B5EF4-FFF2-40B4-BE49-F238E27FC236}">
                      <a16:creationId xmlns:a16="http://schemas.microsoft.com/office/drawing/2014/main" id="{489B0AD0-CE64-4278-B870-DC94FD91D19D}"/>
                    </a:ext>
                  </a:extLst>
                </p:cNvPr>
                <p:cNvGrpSpPr/>
                <p:nvPr/>
              </p:nvGrpSpPr>
              <p:grpSpPr>
                <a:xfrm>
                  <a:off x="6077146" y="4191000"/>
                  <a:ext cx="533400" cy="76200"/>
                  <a:chOff x="5410200" y="4114800"/>
                  <a:chExt cx="533400" cy="76200"/>
                </a:xfrm>
              </p:grpSpPr>
              <p:cxnSp>
                <p:nvCxnSpPr>
                  <p:cNvPr id="52" name="Straight Connector 51">
                    <a:extLst>
                      <a:ext uri="{FF2B5EF4-FFF2-40B4-BE49-F238E27FC236}">
                        <a16:creationId xmlns:a16="http://schemas.microsoft.com/office/drawing/2014/main" id="{21CA0A7D-CAEF-49D3-AD54-366CACF62A2F}"/>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47FFC3FB-5BC6-4E47-81B1-50D208B71113}"/>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29" name="Straight Connector 28">
                  <a:extLst>
                    <a:ext uri="{FF2B5EF4-FFF2-40B4-BE49-F238E27FC236}">
                      <a16:creationId xmlns:a16="http://schemas.microsoft.com/office/drawing/2014/main" id="{47B0CDAD-7751-4BCB-ABF3-81AE821EDE1D}"/>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1F556F52-E633-4176-BA26-B086EC56BFD6}"/>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BF0C8CCF-1485-4A6C-93B8-0A294035E465}"/>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63386E5-E520-4580-AC1B-66384F40B6F1}"/>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AD4C2133-43BE-4098-9250-2FDB3B804FC2}"/>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34" name="Group 33">
                  <a:extLst>
                    <a:ext uri="{FF2B5EF4-FFF2-40B4-BE49-F238E27FC236}">
                      <a16:creationId xmlns:a16="http://schemas.microsoft.com/office/drawing/2014/main" id="{58476840-6C45-4EF7-996D-057BEDB1A27D}"/>
                    </a:ext>
                  </a:extLst>
                </p:cNvPr>
                <p:cNvGrpSpPr/>
                <p:nvPr/>
              </p:nvGrpSpPr>
              <p:grpSpPr>
                <a:xfrm>
                  <a:off x="6839146" y="4191000"/>
                  <a:ext cx="533400" cy="76200"/>
                  <a:chOff x="5410200" y="4114800"/>
                  <a:chExt cx="533400" cy="76200"/>
                </a:xfrm>
              </p:grpSpPr>
              <p:cxnSp>
                <p:nvCxnSpPr>
                  <p:cNvPr id="50" name="Straight Connector 49">
                    <a:extLst>
                      <a:ext uri="{FF2B5EF4-FFF2-40B4-BE49-F238E27FC236}">
                        <a16:creationId xmlns:a16="http://schemas.microsoft.com/office/drawing/2014/main" id="{A8F61D97-BCE9-4D67-8990-7414107E7852}"/>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14B08BDC-06BE-4A7D-B1E7-27C52A42C26E}"/>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35" name="Straight Connector 34">
                  <a:extLst>
                    <a:ext uri="{FF2B5EF4-FFF2-40B4-BE49-F238E27FC236}">
                      <a16:creationId xmlns:a16="http://schemas.microsoft.com/office/drawing/2014/main" id="{06D671E7-DE9A-4836-A62E-F10ECC18AE6A}"/>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1BDB757-6C02-44EC-801A-533F32CC78CB}"/>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7BEF7C2B-7F73-4259-92B7-CCD27328A128}"/>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B5775F8-661B-402E-918F-99C21DEF5156}"/>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3C5DAC7A-4035-405F-B22A-454950B5C647}"/>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40" name="Group 39">
                  <a:extLst>
                    <a:ext uri="{FF2B5EF4-FFF2-40B4-BE49-F238E27FC236}">
                      <a16:creationId xmlns:a16="http://schemas.microsoft.com/office/drawing/2014/main" id="{9355F717-B344-4BBC-99AC-72CD28FF2349}"/>
                    </a:ext>
                  </a:extLst>
                </p:cNvPr>
                <p:cNvGrpSpPr/>
                <p:nvPr/>
              </p:nvGrpSpPr>
              <p:grpSpPr>
                <a:xfrm>
                  <a:off x="7610573" y="4191000"/>
                  <a:ext cx="533400" cy="76200"/>
                  <a:chOff x="5410200" y="4114800"/>
                  <a:chExt cx="533400" cy="76200"/>
                </a:xfrm>
              </p:grpSpPr>
              <p:cxnSp>
                <p:nvCxnSpPr>
                  <p:cNvPr id="48" name="Straight Connector 47">
                    <a:extLst>
                      <a:ext uri="{FF2B5EF4-FFF2-40B4-BE49-F238E27FC236}">
                        <a16:creationId xmlns:a16="http://schemas.microsoft.com/office/drawing/2014/main" id="{89318301-C78D-47DC-9259-42C9C7FD8E3B}"/>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494E390D-1C64-4F0C-B10D-1B7551925E51}"/>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41" name="Straight Connector 40">
                  <a:extLst>
                    <a:ext uri="{FF2B5EF4-FFF2-40B4-BE49-F238E27FC236}">
                      <a16:creationId xmlns:a16="http://schemas.microsoft.com/office/drawing/2014/main" id="{7E281BFF-B3F8-499B-9727-92F2F617519D}"/>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8CF6F73-11EF-4BF0-A520-D66DC7C812B7}"/>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899D746-4D25-4122-81A9-3650E638DA55}"/>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6077DDD2-E231-4EC9-9673-D72C1706AF9C}"/>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CD20D0D-B70E-4B10-A3E0-D01A1976B408}"/>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1B7E2AC6-3B62-47DD-8544-A80106318E7A}"/>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FF9A3B0C-92E0-40D8-92AE-BEDEB6D34F94}"/>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67" name="Isosceles Triangle 66">
                <a:extLst>
                  <a:ext uri="{FF2B5EF4-FFF2-40B4-BE49-F238E27FC236}">
                    <a16:creationId xmlns:a16="http://schemas.microsoft.com/office/drawing/2014/main" id="{0325C8E5-5464-417E-876C-41CD8EA0405F}"/>
                  </a:ext>
                </a:extLst>
              </p:cNvPr>
              <p:cNvSpPr/>
              <p:nvPr/>
            </p:nvSpPr>
            <p:spPr bwMode="auto">
              <a:xfrm rot="5400000">
                <a:off x="3065636" y="2658929"/>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Isosceles Triangle 67">
                <a:extLst>
                  <a:ext uri="{FF2B5EF4-FFF2-40B4-BE49-F238E27FC236}">
                    <a16:creationId xmlns:a16="http://schemas.microsoft.com/office/drawing/2014/main" id="{25F541F2-B8EE-432A-A680-4F6349C25B1F}"/>
                  </a:ext>
                </a:extLst>
              </p:cNvPr>
              <p:cNvSpPr/>
              <p:nvPr/>
            </p:nvSpPr>
            <p:spPr bwMode="auto">
              <a:xfrm rot="5400000">
                <a:off x="3070278" y="3427781"/>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9" name="Isosceles Triangle 68">
                <a:extLst>
                  <a:ext uri="{FF2B5EF4-FFF2-40B4-BE49-F238E27FC236}">
                    <a16:creationId xmlns:a16="http://schemas.microsoft.com/office/drawing/2014/main" id="{4B4F4F6D-9A52-4AC8-83C9-293E1E509BA5}"/>
                  </a:ext>
                </a:extLst>
              </p:cNvPr>
              <p:cNvSpPr/>
              <p:nvPr/>
            </p:nvSpPr>
            <p:spPr bwMode="auto">
              <a:xfrm rot="5400000">
                <a:off x="3081273" y="4192923"/>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Isosceles Triangle 69">
                <a:extLst>
                  <a:ext uri="{FF2B5EF4-FFF2-40B4-BE49-F238E27FC236}">
                    <a16:creationId xmlns:a16="http://schemas.microsoft.com/office/drawing/2014/main" id="{DADF33FB-6213-43D5-AFA2-799EA0147788}"/>
                  </a:ext>
                </a:extLst>
              </p:cNvPr>
              <p:cNvSpPr/>
              <p:nvPr/>
            </p:nvSpPr>
            <p:spPr bwMode="auto">
              <a:xfrm rot="5400000">
                <a:off x="3073414" y="4948637"/>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72" name="Isosceles Triangle 71">
              <a:extLst>
                <a:ext uri="{FF2B5EF4-FFF2-40B4-BE49-F238E27FC236}">
                  <a16:creationId xmlns:a16="http://schemas.microsoft.com/office/drawing/2014/main" id="{5290E656-9394-40CF-BA52-A8EC9E4D68FA}"/>
                </a:ext>
              </a:extLst>
            </p:cNvPr>
            <p:cNvSpPr/>
            <p:nvPr/>
          </p:nvSpPr>
          <p:spPr bwMode="auto">
            <a:xfrm rot="5400000">
              <a:off x="4050716" y="3159587"/>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3" name="Isosceles Triangle 72">
              <a:extLst>
                <a:ext uri="{FF2B5EF4-FFF2-40B4-BE49-F238E27FC236}">
                  <a16:creationId xmlns:a16="http://schemas.microsoft.com/office/drawing/2014/main" id="{28590299-A322-4B74-BD79-EB644473D2BD}"/>
                </a:ext>
              </a:extLst>
            </p:cNvPr>
            <p:cNvSpPr/>
            <p:nvPr/>
          </p:nvSpPr>
          <p:spPr bwMode="auto">
            <a:xfrm rot="5400000">
              <a:off x="4065663" y="4682484"/>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77" name="Straight Connector 76">
              <a:extLst>
                <a:ext uri="{FF2B5EF4-FFF2-40B4-BE49-F238E27FC236}">
                  <a16:creationId xmlns:a16="http://schemas.microsoft.com/office/drawing/2014/main" id="{6B041D2B-1A05-48ED-B187-4BDDB017B34C}"/>
                </a:ext>
              </a:extLst>
            </p:cNvPr>
            <p:cNvCxnSpPr>
              <a:cxnSpLocks/>
            </p:cNvCxnSpPr>
            <p:nvPr/>
          </p:nvCxnSpPr>
          <p:spPr bwMode="auto">
            <a:xfrm flipV="1">
              <a:off x="3539715" y="4557319"/>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DC28ACA-6111-47A4-B2BE-BF85E2A10908}"/>
                </a:ext>
              </a:extLst>
            </p:cNvPr>
            <p:cNvCxnSpPr>
              <a:cxnSpLocks/>
            </p:cNvCxnSpPr>
            <p:nvPr/>
          </p:nvCxnSpPr>
          <p:spPr bwMode="auto">
            <a:xfrm flipV="1">
              <a:off x="3505200" y="5314362"/>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2FE74289-F136-424B-9B20-2C94360DEDF7}"/>
                </a:ext>
              </a:extLst>
            </p:cNvPr>
            <p:cNvCxnSpPr>
              <a:cxnSpLocks/>
            </p:cNvCxnSpPr>
            <p:nvPr/>
          </p:nvCxnSpPr>
          <p:spPr bwMode="auto">
            <a:xfrm flipV="1">
              <a:off x="3505200" y="3791146"/>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9490B13C-3F3D-4350-9680-B54FED83E899}"/>
                </a:ext>
              </a:extLst>
            </p:cNvPr>
            <p:cNvCxnSpPr>
              <a:cxnSpLocks/>
            </p:cNvCxnSpPr>
            <p:nvPr/>
          </p:nvCxnSpPr>
          <p:spPr bwMode="auto">
            <a:xfrm flipV="1">
              <a:off x="3501886" y="3018935"/>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84" name="Group 83">
              <a:extLst>
                <a:ext uri="{FF2B5EF4-FFF2-40B4-BE49-F238E27FC236}">
                  <a16:creationId xmlns:a16="http://schemas.microsoft.com/office/drawing/2014/main" id="{A34A5F27-5205-4904-8035-877E587BFF16}"/>
                </a:ext>
              </a:extLst>
            </p:cNvPr>
            <p:cNvGrpSpPr/>
            <p:nvPr/>
          </p:nvGrpSpPr>
          <p:grpSpPr>
            <a:xfrm>
              <a:off x="3765395" y="4762108"/>
              <a:ext cx="304800" cy="304800"/>
              <a:chOff x="3810000" y="4724400"/>
              <a:chExt cx="250768" cy="304800"/>
            </a:xfrm>
          </p:grpSpPr>
          <p:cxnSp>
            <p:nvCxnSpPr>
              <p:cNvPr id="82" name="Straight Connector 81">
                <a:extLst>
                  <a:ext uri="{FF2B5EF4-FFF2-40B4-BE49-F238E27FC236}">
                    <a16:creationId xmlns:a16="http://schemas.microsoft.com/office/drawing/2014/main" id="{1096757C-8CAA-460D-B235-593306F3D8D6}"/>
                  </a:ext>
                </a:extLst>
              </p:cNvPr>
              <p:cNvCxnSpPr>
                <a:cxnSpLocks/>
              </p:cNvCxnSpPr>
              <p:nvPr/>
            </p:nvCxnSpPr>
            <p:spPr bwMode="auto">
              <a:xfrm flipV="1">
                <a:off x="3810000" y="4724400"/>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FCF8E0EB-AD80-4A4D-84E6-2866398908AE}"/>
                  </a:ext>
                </a:extLst>
              </p:cNvPr>
              <p:cNvCxnSpPr>
                <a:cxnSpLocks/>
              </p:cNvCxnSpPr>
              <p:nvPr/>
            </p:nvCxnSpPr>
            <p:spPr bwMode="auto">
              <a:xfrm flipV="1">
                <a:off x="3810000" y="5028634"/>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85" name="Group 84">
              <a:extLst>
                <a:ext uri="{FF2B5EF4-FFF2-40B4-BE49-F238E27FC236}">
                  <a16:creationId xmlns:a16="http://schemas.microsoft.com/office/drawing/2014/main" id="{663B56B7-BCA0-4C01-A3FB-0B6C906A9499}"/>
                </a:ext>
              </a:extLst>
            </p:cNvPr>
            <p:cNvGrpSpPr/>
            <p:nvPr/>
          </p:nvGrpSpPr>
          <p:grpSpPr>
            <a:xfrm>
              <a:off x="3753438" y="3228681"/>
              <a:ext cx="304800" cy="304800"/>
              <a:chOff x="3810000" y="4724400"/>
              <a:chExt cx="250768" cy="304800"/>
            </a:xfrm>
          </p:grpSpPr>
          <p:cxnSp>
            <p:nvCxnSpPr>
              <p:cNvPr id="86" name="Straight Connector 85">
                <a:extLst>
                  <a:ext uri="{FF2B5EF4-FFF2-40B4-BE49-F238E27FC236}">
                    <a16:creationId xmlns:a16="http://schemas.microsoft.com/office/drawing/2014/main" id="{A99CD300-7CC6-4D58-9415-6C8DE87C2EA1}"/>
                  </a:ext>
                </a:extLst>
              </p:cNvPr>
              <p:cNvCxnSpPr>
                <a:cxnSpLocks/>
              </p:cNvCxnSpPr>
              <p:nvPr/>
            </p:nvCxnSpPr>
            <p:spPr bwMode="auto">
              <a:xfrm flipV="1">
                <a:off x="3810000" y="4724400"/>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0F5175BC-78EF-4C9C-8AE5-00ACDF763E36}"/>
                  </a:ext>
                </a:extLst>
              </p:cNvPr>
              <p:cNvCxnSpPr>
                <a:cxnSpLocks/>
              </p:cNvCxnSpPr>
              <p:nvPr/>
            </p:nvCxnSpPr>
            <p:spPr bwMode="auto">
              <a:xfrm flipV="1">
                <a:off x="3810000" y="5028634"/>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89" name="Straight Connector 88">
              <a:extLst>
                <a:ext uri="{FF2B5EF4-FFF2-40B4-BE49-F238E27FC236}">
                  <a16:creationId xmlns:a16="http://schemas.microsoft.com/office/drawing/2014/main" id="{21781A59-35AF-4CEE-A240-EAC45AF84829}"/>
                </a:ext>
              </a:extLst>
            </p:cNvPr>
            <p:cNvCxnSpPr/>
            <p:nvPr/>
          </p:nvCxnSpPr>
          <p:spPr bwMode="auto">
            <a:xfrm>
              <a:off x="3752654" y="3014468"/>
              <a:ext cx="0" cy="2142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073CDC3F-F107-4A0F-8B88-C462D7102621}"/>
                </a:ext>
              </a:extLst>
            </p:cNvPr>
            <p:cNvCxnSpPr>
              <a:cxnSpLocks/>
            </p:cNvCxnSpPr>
            <p:nvPr/>
          </p:nvCxnSpPr>
          <p:spPr bwMode="auto">
            <a:xfrm>
              <a:off x="3752654" y="3529014"/>
              <a:ext cx="0" cy="25688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C12B543F-6BDB-48B0-B0F4-AECDD951A943}"/>
                </a:ext>
              </a:extLst>
            </p:cNvPr>
            <p:cNvCxnSpPr/>
            <p:nvPr/>
          </p:nvCxnSpPr>
          <p:spPr bwMode="auto">
            <a:xfrm>
              <a:off x="3773865" y="4551796"/>
              <a:ext cx="0" cy="2142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BF0313D7-C702-4E6F-A96A-6B74071F308C}"/>
                </a:ext>
              </a:extLst>
            </p:cNvPr>
            <p:cNvCxnSpPr>
              <a:cxnSpLocks/>
            </p:cNvCxnSpPr>
            <p:nvPr/>
          </p:nvCxnSpPr>
          <p:spPr bwMode="auto">
            <a:xfrm>
              <a:off x="3773865" y="5066342"/>
              <a:ext cx="0" cy="25688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C924CC8A-DCB8-4788-89A3-5AB30ACCE415}"/>
                </a:ext>
              </a:extLst>
            </p:cNvPr>
            <p:cNvCxnSpPr/>
            <p:nvPr/>
          </p:nvCxnSpPr>
          <p:spPr bwMode="auto">
            <a:xfrm>
              <a:off x="2001160" y="4138318"/>
              <a:ext cx="16176" cy="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4" name="Group 103">
              <a:extLst>
                <a:ext uri="{FF2B5EF4-FFF2-40B4-BE49-F238E27FC236}">
                  <a16:creationId xmlns:a16="http://schemas.microsoft.com/office/drawing/2014/main" id="{90021772-8A9A-4541-B423-421FB53D0281}"/>
                </a:ext>
              </a:extLst>
            </p:cNvPr>
            <p:cNvGrpSpPr/>
            <p:nvPr/>
          </p:nvGrpSpPr>
          <p:grpSpPr>
            <a:xfrm>
              <a:off x="1752600" y="4138318"/>
              <a:ext cx="457200" cy="405401"/>
              <a:chOff x="1752600" y="4138318"/>
              <a:chExt cx="457200" cy="405401"/>
            </a:xfrm>
          </p:grpSpPr>
          <p:cxnSp>
            <p:nvCxnSpPr>
              <p:cNvPr id="97" name="Straight Connector 96">
                <a:extLst>
                  <a:ext uri="{FF2B5EF4-FFF2-40B4-BE49-F238E27FC236}">
                    <a16:creationId xmlns:a16="http://schemas.microsoft.com/office/drawing/2014/main" id="{7AF23EF9-9943-4C3F-BA17-8D40F2CE4CB0}"/>
                  </a:ext>
                </a:extLst>
              </p:cNvPr>
              <p:cNvCxnSpPr/>
              <p:nvPr/>
            </p:nvCxnSpPr>
            <p:spPr bwMode="auto">
              <a:xfrm>
                <a:off x="1981200" y="4138318"/>
                <a:ext cx="0" cy="31363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65DCE955-3FA1-497F-9FDE-05E414627CAD}"/>
                  </a:ext>
                </a:extLst>
              </p:cNvPr>
              <p:cNvCxnSpPr/>
              <p:nvPr/>
            </p:nvCxnSpPr>
            <p:spPr bwMode="auto">
              <a:xfrm>
                <a:off x="1752600" y="4451950"/>
                <a:ext cx="4572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9C4BFD41-56CD-4AD7-BC09-B9AC7973B74B}"/>
                  </a:ext>
                </a:extLst>
              </p:cNvPr>
              <p:cNvCxnSpPr>
                <a:cxnSpLocks/>
              </p:cNvCxnSpPr>
              <p:nvPr/>
            </p:nvCxnSpPr>
            <p:spPr bwMode="auto">
              <a:xfrm>
                <a:off x="1840583" y="4495800"/>
                <a:ext cx="26473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D7BF3EE6-EB00-41F1-BCD2-55A6B789CF3E}"/>
                  </a:ext>
                </a:extLst>
              </p:cNvPr>
              <p:cNvCxnSpPr>
                <a:cxnSpLocks/>
              </p:cNvCxnSpPr>
              <p:nvPr/>
            </p:nvCxnSpPr>
            <p:spPr bwMode="auto">
              <a:xfrm>
                <a:off x="1905000" y="4543719"/>
                <a:ext cx="1524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109" name="Connector: Elbow 108">
              <a:extLst>
                <a:ext uri="{FF2B5EF4-FFF2-40B4-BE49-F238E27FC236}">
                  <a16:creationId xmlns:a16="http://schemas.microsoft.com/office/drawing/2014/main" id="{755AD41B-6E74-4BCF-AEC1-4BEE1CE517DB}"/>
                </a:ext>
              </a:extLst>
            </p:cNvPr>
            <p:cNvCxnSpPr>
              <a:cxnSpLocks/>
            </p:cNvCxnSpPr>
            <p:nvPr/>
          </p:nvCxnSpPr>
          <p:spPr bwMode="auto">
            <a:xfrm>
              <a:off x="4490280" y="3381081"/>
              <a:ext cx="2325299" cy="314226"/>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111" name="Connector: Elbow 110">
              <a:extLst>
                <a:ext uri="{FF2B5EF4-FFF2-40B4-BE49-F238E27FC236}">
                  <a16:creationId xmlns:a16="http://schemas.microsoft.com/office/drawing/2014/main" id="{DFB87C1F-1D13-4A3A-80CC-EF447BAE008D}"/>
                </a:ext>
              </a:extLst>
            </p:cNvPr>
            <p:cNvCxnSpPr/>
            <p:nvPr/>
          </p:nvCxnSpPr>
          <p:spPr bwMode="auto">
            <a:xfrm flipV="1">
              <a:off x="4505227" y="4600280"/>
              <a:ext cx="2291499" cy="295374"/>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2" name="Rectangle 1">
              <a:extLst>
                <a:ext uri="{FF2B5EF4-FFF2-40B4-BE49-F238E27FC236}">
                  <a16:creationId xmlns:a16="http://schemas.microsoft.com/office/drawing/2014/main" id="{3DA7BA88-8C79-4A3F-A989-C54E27DC0DC1}"/>
                </a:ext>
              </a:extLst>
            </p:cNvPr>
            <p:cNvSpPr/>
            <p:nvPr/>
          </p:nvSpPr>
          <p:spPr bwMode="auto">
            <a:xfrm>
              <a:off x="1524000" y="2362200"/>
              <a:ext cx="3810000" cy="3718604"/>
            </a:xfrm>
            <a:prstGeom prst="rect">
              <a:avLst/>
            </a:prstGeom>
            <a:noFill/>
            <a:ln w="158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5" name="Rectangle 74">
              <a:extLst>
                <a:ext uri="{FF2B5EF4-FFF2-40B4-BE49-F238E27FC236}">
                  <a16:creationId xmlns:a16="http://schemas.microsoft.com/office/drawing/2014/main" id="{E48E61B1-C3C4-4C1A-BEC7-2B006994F2E9}"/>
                </a:ext>
              </a:extLst>
            </p:cNvPr>
            <p:cNvSpPr/>
            <p:nvPr/>
          </p:nvSpPr>
          <p:spPr bwMode="auto">
            <a:xfrm rot="16200000">
              <a:off x="6805712" y="25146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6" name="Straight Arrow Connector 5">
              <a:extLst>
                <a:ext uri="{FF2B5EF4-FFF2-40B4-BE49-F238E27FC236}">
                  <a16:creationId xmlns:a16="http://schemas.microsoft.com/office/drawing/2014/main" id="{D15C69AA-A828-49A1-B655-F67B4760A373}"/>
                </a:ext>
              </a:extLst>
            </p:cNvPr>
            <p:cNvCxnSpPr>
              <a:cxnSpLocks/>
            </p:cNvCxnSpPr>
            <p:nvPr/>
          </p:nvCxnSpPr>
          <p:spPr bwMode="auto">
            <a:xfrm flipH="1">
              <a:off x="5343427" y="2666999"/>
              <a:ext cx="1462726" cy="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88" name="TextBox 87">
              <a:extLst>
                <a:ext uri="{FF2B5EF4-FFF2-40B4-BE49-F238E27FC236}">
                  <a16:creationId xmlns:a16="http://schemas.microsoft.com/office/drawing/2014/main" id="{7B116644-89E5-494D-8868-458AA13FD8E5}"/>
                </a:ext>
              </a:extLst>
            </p:cNvPr>
            <p:cNvSpPr txBox="1"/>
            <p:nvPr/>
          </p:nvSpPr>
          <p:spPr>
            <a:xfrm>
              <a:off x="5591113" y="2404142"/>
              <a:ext cx="890783" cy="276999"/>
            </a:xfrm>
            <a:prstGeom prst="rect">
              <a:avLst/>
            </a:prstGeom>
            <a:noFill/>
          </p:spPr>
          <p:txBody>
            <a:bodyPr wrap="square" rtlCol="0">
              <a:spAutoFit/>
            </a:bodyPr>
            <a:lstStyle/>
            <a:p>
              <a:r>
                <a:rPr lang="en-US" sz="1200" dirty="0"/>
                <a:t>Power</a:t>
              </a:r>
            </a:p>
          </p:txBody>
        </p:sp>
        <p:sp>
          <p:nvSpPr>
            <p:cNvPr id="91" name="TextBox 90">
              <a:extLst>
                <a:ext uri="{FF2B5EF4-FFF2-40B4-BE49-F238E27FC236}">
                  <a16:creationId xmlns:a16="http://schemas.microsoft.com/office/drawing/2014/main" id="{E7A83FC8-76E6-48A5-A918-BBD8410C3675}"/>
                </a:ext>
              </a:extLst>
            </p:cNvPr>
            <p:cNvSpPr txBox="1"/>
            <p:nvPr/>
          </p:nvSpPr>
          <p:spPr>
            <a:xfrm>
              <a:off x="1456391" y="2114252"/>
              <a:ext cx="1591705" cy="276999"/>
            </a:xfrm>
            <a:prstGeom prst="rect">
              <a:avLst/>
            </a:prstGeom>
            <a:noFill/>
          </p:spPr>
          <p:txBody>
            <a:bodyPr wrap="square" rtlCol="0">
              <a:spAutoFit/>
            </a:bodyPr>
            <a:lstStyle/>
            <a:p>
              <a:r>
                <a:rPr lang="en-US" sz="1200" dirty="0"/>
                <a:t>PC Circuit Board</a:t>
              </a:r>
            </a:p>
          </p:txBody>
        </p:sp>
      </p:grpSp>
    </p:spTree>
    <p:extLst>
      <p:ext uri="{BB962C8B-B14F-4D97-AF65-F5344CB8AC3E}">
        <p14:creationId xmlns:p14="http://schemas.microsoft.com/office/powerpoint/2010/main" val="291762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200BF21F-8638-4514-819B-CC98CE0A0D76}"/>
              </a:ext>
            </a:extLst>
          </p:cNvPr>
          <p:cNvSpPr txBox="1">
            <a:spLocks noChangeArrowheads="1"/>
          </p:cNvSpPr>
          <p:nvPr/>
        </p:nvSpPr>
        <p:spPr bwMode="auto">
          <a:xfrm>
            <a:off x="685800" y="1267812"/>
            <a:ext cx="7924800" cy="4812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algn="just">
              <a:spcBef>
                <a:spcPct val="20000"/>
              </a:spcBef>
              <a:buFont typeface="Wingdings" pitchFamily="2" charset="2"/>
              <a:buChar char="Ø"/>
              <a:defRPr/>
            </a:pPr>
            <a:r>
              <a:rPr lang="en-US" sz="2000" kern="0" dirty="0">
                <a:latin typeface="+mn-lt"/>
              </a:rPr>
              <a:t>Finally, the pMEMS and its circuit will be inserted into a temperature chamber for two days of testing at </a:t>
            </a:r>
            <a:r>
              <a:rPr lang="en-US" sz="2000" kern="0" dirty="0">
                <a:latin typeface="+mn-lt"/>
                <a:sym typeface="Symbol" panose="05050102010706020507" pitchFamily="18" charset="2"/>
              </a:rPr>
              <a:t>room temperature and </a:t>
            </a:r>
            <a:r>
              <a:rPr lang="en-US" sz="2000" kern="0" dirty="0"/>
              <a:t>85</a:t>
            </a:r>
            <a:r>
              <a:rPr lang="en-US" sz="2000" kern="0" dirty="0">
                <a:sym typeface="Symbol" panose="05050102010706020507" pitchFamily="18" charset="2"/>
              </a:rPr>
              <a:t>C.</a:t>
            </a:r>
            <a:r>
              <a:rPr lang="en-US" sz="2000" kern="0" dirty="0">
                <a:latin typeface="+mn-lt"/>
                <a:sym typeface="Symbol" panose="05050102010706020507" pitchFamily="18" charset="2"/>
              </a:rPr>
              <a:t>  </a:t>
            </a:r>
            <a:endParaRPr lang="en-US" sz="2000" kern="0" dirty="0">
              <a:latin typeface="+mn-lt"/>
            </a:endParaRPr>
          </a:p>
        </p:txBody>
      </p:sp>
      <p:cxnSp>
        <p:nvCxnSpPr>
          <p:cNvPr id="79" name="Straight Arrow Connector 78">
            <a:extLst>
              <a:ext uri="{FF2B5EF4-FFF2-40B4-BE49-F238E27FC236}">
                <a16:creationId xmlns:a16="http://schemas.microsoft.com/office/drawing/2014/main" id="{E6D9ADAC-35C0-4E59-BBF2-D07603E89238}"/>
              </a:ext>
            </a:extLst>
          </p:cNvPr>
          <p:cNvCxnSpPr>
            <a:cxnSpLocks/>
          </p:cNvCxnSpPr>
          <p:nvPr/>
        </p:nvCxnSpPr>
        <p:spPr bwMode="auto">
          <a:xfrm flipH="1">
            <a:off x="4633274" y="2666999"/>
            <a:ext cx="2224726"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82" name="Rectangle 2">
            <a:extLst>
              <a:ext uri="{FF2B5EF4-FFF2-40B4-BE49-F238E27FC236}">
                <a16:creationId xmlns:a16="http://schemas.microsoft.com/office/drawing/2014/main" id="{0CAC45A4-16CB-4398-8EA8-11E2105FB9B3}"/>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Into the Chamber</a:t>
            </a:r>
            <a:endParaRPr lang="en-US" kern="0" dirty="0"/>
          </a:p>
        </p:txBody>
      </p:sp>
      <p:grpSp>
        <p:nvGrpSpPr>
          <p:cNvPr id="83" name="Group 82">
            <a:extLst>
              <a:ext uri="{FF2B5EF4-FFF2-40B4-BE49-F238E27FC236}">
                <a16:creationId xmlns:a16="http://schemas.microsoft.com/office/drawing/2014/main" id="{7547536C-B2A8-4F0D-9914-FDF9A4C08E18}"/>
              </a:ext>
            </a:extLst>
          </p:cNvPr>
          <p:cNvGrpSpPr/>
          <p:nvPr/>
        </p:nvGrpSpPr>
        <p:grpSpPr>
          <a:xfrm rot="16200000">
            <a:off x="5242506" y="3575651"/>
            <a:ext cx="4267200" cy="1143000"/>
            <a:chOff x="2438400" y="5257800"/>
            <a:chExt cx="4267200" cy="1143000"/>
          </a:xfrm>
        </p:grpSpPr>
        <p:sp>
          <p:nvSpPr>
            <p:cNvPr id="84" name="Rectangle 83">
              <a:extLst>
                <a:ext uri="{FF2B5EF4-FFF2-40B4-BE49-F238E27FC236}">
                  <a16:creationId xmlns:a16="http://schemas.microsoft.com/office/drawing/2014/main" id="{23C7C71A-DFB4-4FAC-B520-BCCF715E66BC}"/>
                </a:ext>
              </a:extLst>
            </p:cNvPr>
            <p:cNvSpPr/>
            <p:nvPr/>
          </p:nvSpPr>
          <p:spPr bwMode="auto">
            <a:xfrm>
              <a:off x="39624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5" name="Rectangle 84">
              <a:extLst>
                <a:ext uri="{FF2B5EF4-FFF2-40B4-BE49-F238E27FC236}">
                  <a16:creationId xmlns:a16="http://schemas.microsoft.com/office/drawing/2014/main" id="{3718D2D0-F618-4C5F-8E08-7A54145DAFF2}"/>
                </a:ext>
              </a:extLst>
            </p:cNvPr>
            <p:cNvSpPr/>
            <p:nvPr/>
          </p:nvSpPr>
          <p:spPr bwMode="auto">
            <a:xfrm>
              <a:off x="4876800" y="52578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TextBox 85">
              <a:extLst>
                <a:ext uri="{FF2B5EF4-FFF2-40B4-BE49-F238E27FC236}">
                  <a16:creationId xmlns:a16="http://schemas.microsoft.com/office/drawing/2014/main" id="{694AAC80-E2F0-4374-9CC2-AD4D64E9F083}"/>
                </a:ext>
              </a:extLst>
            </p:cNvPr>
            <p:cNvSpPr txBox="1"/>
            <p:nvPr/>
          </p:nvSpPr>
          <p:spPr>
            <a:xfrm>
              <a:off x="5129017" y="5319035"/>
              <a:ext cx="890783" cy="276999"/>
            </a:xfrm>
            <a:prstGeom prst="rect">
              <a:avLst/>
            </a:prstGeom>
            <a:noFill/>
          </p:spPr>
          <p:txBody>
            <a:bodyPr wrap="square" rtlCol="0">
              <a:spAutoFit/>
            </a:bodyPr>
            <a:lstStyle/>
            <a:p>
              <a:r>
                <a:rPr lang="en-US" sz="1200" dirty="0"/>
                <a:t>Sensor2</a:t>
              </a:r>
            </a:p>
          </p:txBody>
        </p:sp>
        <p:sp>
          <p:nvSpPr>
            <p:cNvPr id="87" name="TextBox 86">
              <a:extLst>
                <a:ext uri="{FF2B5EF4-FFF2-40B4-BE49-F238E27FC236}">
                  <a16:creationId xmlns:a16="http://schemas.microsoft.com/office/drawing/2014/main" id="{7DAD4232-0328-476F-B124-32FAFBD11FA9}"/>
                </a:ext>
              </a:extLst>
            </p:cNvPr>
            <p:cNvSpPr txBox="1"/>
            <p:nvPr/>
          </p:nvSpPr>
          <p:spPr>
            <a:xfrm>
              <a:off x="3128963" y="5315593"/>
              <a:ext cx="890783" cy="276999"/>
            </a:xfrm>
            <a:prstGeom prst="rect">
              <a:avLst/>
            </a:prstGeom>
            <a:noFill/>
          </p:spPr>
          <p:txBody>
            <a:bodyPr wrap="square" rtlCol="0">
              <a:spAutoFit/>
            </a:bodyPr>
            <a:lstStyle/>
            <a:p>
              <a:pPr algn="r"/>
              <a:r>
                <a:rPr lang="en-US" sz="1200" dirty="0"/>
                <a:t>Sensor</a:t>
              </a:r>
              <a:r>
                <a:rPr lang="en-US" sz="1100" dirty="0"/>
                <a:t> 1</a:t>
              </a:r>
            </a:p>
          </p:txBody>
        </p:sp>
        <p:sp>
          <p:nvSpPr>
            <p:cNvPr id="88" name="TextBox 87">
              <a:extLst>
                <a:ext uri="{FF2B5EF4-FFF2-40B4-BE49-F238E27FC236}">
                  <a16:creationId xmlns:a16="http://schemas.microsoft.com/office/drawing/2014/main" id="{83507BC0-8A4A-43FE-9343-35E37F042642}"/>
                </a:ext>
              </a:extLst>
            </p:cNvPr>
            <p:cNvSpPr txBox="1"/>
            <p:nvPr/>
          </p:nvSpPr>
          <p:spPr>
            <a:xfrm>
              <a:off x="2438400" y="5569803"/>
              <a:ext cx="4267200" cy="830997"/>
            </a:xfrm>
            <a:prstGeom prst="rect">
              <a:avLst/>
            </a:prstGeom>
            <a:noFill/>
            <a:ln w="28575">
              <a:solidFill>
                <a:schemeClr val="tx1"/>
              </a:solidFill>
            </a:ln>
          </p:spPr>
          <p:txBody>
            <a:bodyPr wrap="square" rtlCol="0" anchor="ctr" anchorCtr="1">
              <a:spAutoFit/>
            </a:bodyPr>
            <a:lstStyle/>
            <a:p>
              <a:pPr algn="ctr">
                <a:spcBef>
                  <a:spcPts val="1200"/>
                </a:spcBef>
              </a:pPr>
              <a:endParaRPr lang="en-US" dirty="0"/>
            </a:p>
            <a:p>
              <a:pPr algn="ctr">
                <a:spcBef>
                  <a:spcPts val="0"/>
                </a:spcBef>
              </a:pPr>
              <a:r>
                <a:rPr lang="en-US" dirty="0"/>
                <a:t>piezoMEMS Analyzer</a:t>
              </a:r>
            </a:p>
          </p:txBody>
        </p:sp>
      </p:grpSp>
      <p:grpSp>
        <p:nvGrpSpPr>
          <p:cNvPr id="89" name="Group 88">
            <a:extLst>
              <a:ext uri="{FF2B5EF4-FFF2-40B4-BE49-F238E27FC236}">
                <a16:creationId xmlns:a16="http://schemas.microsoft.com/office/drawing/2014/main" id="{1491ACE6-9C21-4CE4-9408-B1533A27E5E0}"/>
              </a:ext>
            </a:extLst>
          </p:cNvPr>
          <p:cNvGrpSpPr/>
          <p:nvPr/>
        </p:nvGrpSpPr>
        <p:grpSpPr>
          <a:xfrm>
            <a:off x="1981200" y="2609654"/>
            <a:ext cx="1558515" cy="3095721"/>
            <a:chOff x="1962322" y="2475613"/>
            <a:chExt cx="1558515" cy="3095721"/>
          </a:xfrm>
        </p:grpSpPr>
        <p:grpSp>
          <p:nvGrpSpPr>
            <p:cNvPr id="90" name="Group 89">
              <a:extLst>
                <a:ext uri="{FF2B5EF4-FFF2-40B4-BE49-F238E27FC236}">
                  <a16:creationId xmlns:a16="http://schemas.microsoft.com/office/drawing/2014/main" id="{DE72179A-333C-4776-AC5F-44F02499B7DC}"/>
                </a:ext>
              </a:extLst>
            </p:cNvPr>
            <p:cNvGrpSpPr/>
            <p:nvPr/>
          </p:nvGrpSpPr>
          <p:grpSpPr>
            <a:xfrm rot="16200000">
              <a:off x="985961" y="3451974"/>
              <a:ext cx="3095721" cy="1143000"/>
              <a:chOff x="5186363" y="3505200"/>
              <a:chExt cx="3095721" cy="1143000"/>
            </a:xfrm>
          </p:grpSpPr>
          <p:grpSp>
            <p:nvGrpSpPr>
              <p:cNvPr id="95" name="Group 94">
                <a:extLst>
                  <a:ext uri="{FF2B5EF4-FFF2-40B4-BE49-F238E27FC236}">
                    <a16:creationId xmlns:a16="http://schemas.microsoft.com/office/drawing/2014/main" id="{48351F78-7A51-4A85-98C0-DC7058545208}"/>
                  </a:ext>
                </a:extLst>
              </p:cNvPr>
              <p:cNvGrpSpPr/>
              <p:nvPr/>
            </p:nvGrpSpPr>
            <p:grpSpPr>
              <a:xfrm>
                <a:off x="5324573" y="4191000"/>
                <a:ext cx="533400" cy="76200"/>
                <a:chOff x="5410200" y="4114800"/>
                <a:chExt cx="533400" cy="76200"/>
              </a:xfrm>
            </p:grpSpPr>
            <p:cxnSp>
              <p:nvCxnSpPr>
                <p:cNvPr id="127" name="Straight Connector 126">
                  <a:extLst>
                    <a:ext uri="{FF2B5EF4-FFF2-40B4-BE49-F238E27FC236}">
                      <a16:creationId xmlns:a16="http://schemas.microsoft.com/office/drawing/2014/main" id="{7086B095-9EFA-4851-A3CF-EA14B12A06E7}"/>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9B618100-3450-4C1B-9B12-0646BB69AD97}"/>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96" name="Straight Connector 95">
                <a:extLst>
                  <a:ext uri="{FF2B5EF4-FFF2-40B4-BE49-F238E27FC236}">
                    <a16:creationId xmlns:a16="http://schemas.microsoft.com/office/drawing/2014/main" id="{D70FE6B7-A265-4165-B113-B11F9F300685}"/>
                  </a:ext>
                </a:extLst>
              </p:cNvPr>
              <p:cNvCxnSpPr/>
              <p:nvPr/>
            </p:nvCxnSpPr>
            <p:spPr bwMode="auto">
              <a:xfrm flipV="1">
                <a:off x="5324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B7F4A63-FA48-4FD0-B1F6-9E8D964DA393}"/>
                  </a:ext>
                </a:extLst>
              </p:cNvPr>
              <p:cNvCxnSpPr/>
              <p:nvPr/>
            </p:nvCxnSpPr>
            <p:spPr bwMode="auto">
              <a:xfrm flipH="1">
                <a:off x="5186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4DB6E00E-8C76-4684-BD1D-2F570778D712}"/>
                  </a:ext>
                </a:extLst>
              </p:cNvPr>
              <p:cNvCxnSpPr/>
              <p:nvPr/>
            </p:nvCxnSpPr>
            <p:spPr bwMode="auto">
              <a:xfrm flipH="1">
                <a:off x="5853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77884743-8647-446C-BAB1-C72CE00FFEE3}"/>
                  </a:ext>
                </a:extLst>
              </p:cNvPr>
              <p:cNvCxnSpPr>
                <a:cxnSpLocks/>
              </p:cNvCxnSpPr>
              <p:nvPr/>
            </p:nvCxnSpPr>
            <p:spPr bwMode="auto">
              <a:xfrm flipV="1">
                <a:off x="5591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A3FBF3FD-285F-42A7-9852-15CF702FC2A8}"/>
                  </a:ext>
                </a:extLst>
              </p:cNvPr>
              <p:cNvCxnSpPr>
                <a:cxnSpLocks/>
              </p:cNvCxnSpPr>
              <p:nvPr/>
            </p:nvCxnSpPr>
            <p:spPr bwMode="auto">
              <a:xfrm flipV="1">
                <a:off x="5591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101" name="Group 100">
                <a:extLst>
                  <a:ext uri="{FF2B5EF4-FFF2-40B4-BE49-F238E27FC236}">
                    <a16:creationId xmlns:a16="http://schemas.microsoft.com/office/drawing/2014/main" id="{00EF7350-B1C3-4B84-A563-D94A28EFB800}"/>
                  </a:ext>
                </a:extLst>
              </p:cNvPr>
              <p:cNvGrpSpPr/>
              <p:nvPr/>
            </p:nvGrpSpPr>
            <p:grpSpPr>
              <a:xfrm>
                <a:off x="6077146" y="4191000"/>
                <a:ext cx="533400" cy="76200"/>
                <a:chOff x="5410200" y="4114800"/>
                <a:chExt cx="533400" cy="76200"/>
              </a:xfrm>
            </p:grpSpPr>
            <p:cxnSp>
              <p:nvCxnSpPr>
                <p:cNvPr id="125" name="Straight Connector 124">
                  <a:extLst>
                    <a:ext uri="{FF2B5EF4-FFF2-40B4-BE49-F238E27FC236}">
                      <a16:creationId xmlns:a16="http://schemas.microsoft.com/office/drawing/2014/main" id="{4D3EBA9E-8C3D-4F5F-9B8A-389BCEA050A0}"/>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E1DDF42B-A228-4CF3-BDBC-3FA0E6F630F1}"/>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102" name="Straight Connector 101">
                <a:extLst>
                  <a:ext uri="{FF2B5EF4-FFF2-40B4-BE49-F238E27FC236}">
                    <a16:creationId xmlns:a16="http://schemas.microsoft.com/office/drawing/2014/main" id="{33B236A8-3A98-4165-B31D-79A276AE76C3}"/>
                  </a:ext>
                </a:extLst>
              </p:cNvPr>
              <p:cNvCxnSpPr/>
              <p:nvPr/>
            </p:nvCxnSpPr>
            <p:spPr bwMode="auto">
              <a:xfrm flipV="1">
                <a:off x="6077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59612455-974C-41FD-99D0-E49937B67AD6}"/>
                  </a:ext>
                </a:extLst>
              </p:cNvPr>
              <p:cNvCxnSpPr/>
              <p:nvPr/>
            </p:nvCxnSpPr>
            <p:spPr bwMode="auto">
              <a:xfrm flipH="1">
                <a:off x="5938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8AD7F99E-4B46-4598-A9D4-010A33EE439A}"/>
                  </a:ext>
                </a:extLst>
              </p:cNvPr>
              <p:cNvCxnSpPr/>
              <p:nvPr/>
            </p:nvCxnSpPr>
            <p:spPr bwMode="auto">
              <a:xfrm flipH="1">
                <a:off x="6605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AE41B51B-E71F-4133-AB38-16EE5F8D3864}"/>
                  </a:ext>
                </a:extLst>
              </p:cNvPr>
              <p:cNvCxnSpPr>
                <a:cxnSpLocks/>
              </p:cNvCxnSpPr>
              <p:nvPr/>
            </p:nvCxnSpPr>
            <p:spPr bwMode="auto">
              <a:xfrm flipV="1">
                <a:off x="6343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A21C46E3-C64D-46FE-A3C6-D7FFC862F32A}"/>
                  </a:ext>
                </a:extLst>
              </p:cNvPr>
              <p:cNvCxnSpPr>
                <a:cxnSpLocks/>
              </p:cNvCxnSpPr>
              <p:nvPr/>
            </p:nvCxnSpPr>
            <p:spPr bwMode="auto">
              <a:xfrm flipV="1">
                <a:off x="6343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107" name="Group 106">
                <a:extLst>
                  <a:ext uri="{FF2B5EF4-FFF2-40B4-BE49-F238E27FC236}">
                    <a16:creationId xmlns:a16="http://schemas.microsoft.com/office/drawing/2014/main" id="{8F98D91A-1070-422C-9DD4-CF8A8425736E}"/>
                  </a:ext>
                </a:extLst>
              </p:cNvPr>
              <p:cNvGrpSpPr/>
              <p:nvPr/>
            </p:nvGrpSpPr>
            <p:grpSpPr>
              <a:xfrm>
                <a:off x="6839146" y="4191000"/>
                <a:ext cx="533400" cy="76200"/>
                <a:chOff x="5410200" y="4114800"/>
                <a:chExt cx="533400" cy="76200"/>
              </a:xfrm>
            </p:grpSpPr>
            <p:cxnSp>
              <p:nvCxnSpPr>
                <p:cNvPr id="123" name="Straight Connector 122">
                  <a:extLst>
                    <a:ext uri="{FF2B5EF4-FFF2-40B4-BE49-F238E27FC236}">
                      <a16:creationId xmlns:a16="http://schemas.microsoft.com/office/drawing/2014/main" id="{6A8858EB-5E1C-4E6C-B51B-1413EB057127}"/>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8A1B7DA4-4E62-4DAD-A11C-06419977963E}"/>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108" name="Straight Connector 107">
                <a:extLst>
                  <a:ext uri="{FF2B5EF4-FFF2-40B4-BE49-F238E27FC236}">
                    <a16:creationId xmlns:a16="http://schemas.microsoft.com/office/drawing/2014/main" id="{547730CB-3A9F-4B50-954B-E3B104EC2EAE}"/>
                  </a:ext>
                </a:extLst>
              </p:cNvPr>
              <p:cNvCxnSpPr/>
              <p:nvPr/>
            </p:nvCxnSpPr>
            <p:spPr bwMode="auto">
              <a:xfrm flipV="1">
                <a:off x="6839146"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7B023E9F-072D-491A-AE13-9E6ED5AD8F9B}"/>
                  </a:ext>
                </a:extLst>
              </p:cNvPr>
              <p:cNvCxnSpPr/>
              <p:nvPr/>
            </p:nvCxnSpPr>
            <p:spPr bwMode="auto">
              <a:xfrm flipH="1">
                <a:off x="6700936"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F32D5F44-D68F-4754-9B66-0C0EA06BA8A4}"/>
                  </a:ext>
                </a:extLst>
              </p:cNvPr>
              <p:cNvCxnSpPr/>
              <p:nvPr/>
            </p:nvCxnSpPr>
            <p:spPr bwMode="auto">
              <a:xfrm flipH="1">
                <a:off x="7367684"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7015E701-7D03-409A-8A36-2FE2443F966B}"/>
                  </a:ext>
                </a:extLst>
              </p:cNvPr>
              <p:cNvCxnSpPr>
                <a:cxnSpLocks/>
              </p:cNvCxnSpPr>
              <p:nvPr/>
            </p:nvCxnSpPr>
            <p:spPr bwMode="auto">
              <a:xfrm flipV="1">
                <a:off x="7105842"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C31CAA6F-ED96-457F-BA8A-FF3EAC31C5EC}"/>
                  </a:ext>
                </a:extLst>
              </p:cNvPr>
              <p:cNvCxnSpPr>
                <a:cxnSpLocks/>
              </p:cNvCxnSpPr>
              <p:nvPr/>
            </p:nvCxnSpPr>
            <p:spPr bwMode="auto">
              <a:xfrm flipV="1">
                <a:off x="7105842"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nvGrpSpPr>
              <p:cNvPr id="113" name="Group 112">
                <a:extLst>
                  <a:ext uri="{FF2B5EF4-FFF2-40B4-BE49-F238E27FC236}">
                    <a16:creationId xmlns:a16="http://schemas.microsoft.com/office/drawing/2014/main" id="{4E744172-4A31-43B0-9013-815E49B83B33}"/>
                  </a:ext>
                </a:extLst>
              </p:cNvPr>
              <p:cNvGrpSpPr/>
              <p:nvPr/>
            </p:nvGrpSpPr>
            <p:grpSpPr>
              <a:xfrm>
                <a:off x="7610573" y="4191000"/>
                <a:ext cx="533400" cy="76200"/>
                <a:chOff x="5410200" y="4114800"/>
                <a:chExt cx="533400" cy="76200"/>
              </a:xfrm>
            </p:grpSpPr>
            <p:cxnSp>
              <p:nvCxnSpPr>
                <p:cNvPr id="121" name="Straight Connector 120">
                  <a:extLst>
                    <a:ext uri="{FF2B5EF4-FFF2-40B4-BE49-F238E27FC236}">
                      <a16:creationId xmlns:a16="http://schemas.microsoft.com/office/drawing/2014/main" id="{2BE564F8-DA7C-40F7-81B7-A5A7A2EB6988}"/>
                    </a:ext>
                  </a:extLst>
                </p:cNvPr>
                <p:cNvCxnSpPr/>
                <p:nvPr/>
              </p:nvCxnSpPr>
              <p:spPr bwMode="auto">
                <a:xfrm>
                  <a:off x="5410200" y="41148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2E0BEF4A-92E6-4B4C-9773-34C5926352D2}"/>
                    </a:ext>
                  </a:extLst>
                </p:cNvPr>
                <p:cNvCxnSpPr/>
                <p:nvPr/>
              </p:nvCxnSpPr>
              <p:spPr bwMode="auto">
                <a:xfrm>
                  <a:off x="5410200" y="4191000"/>
                  <a:ext cx="5334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cxnSp>
            <p:nvCxnSpPr>
              <p:cNvPr id="114" name="Straight Connector 113">
                <a:extLst>
                  <a:ext uri="{FF2B5EF4-FFF2-40B4-BE49-F238E27FC236}">
                    <a16:creationId xmlns:a16="http://schemas.microsoft.com/office/drawing/2014/main" id="{DE620FEE-68AE-43B2-842D-4BEE0BF27343}"/>
                  </a:ext>
                </a:extLst>
              </p:cNvPr>
              <p:cNvCxnSpPr/>
              <p:nvPr/>
            </p:nvCxnSpPr>
            <p:spPr bwMode="auto">
              <a:xfrm flipV="1">
                <a:off x="7610573" y="4114800"/>
                <a:ext cx="533400" cy="2286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78B2CB1C-B163-4C2E-ACED-15845D19AE97}"/>
                  </a:ext>
                </a:extLst>
              </p:cNvPr>
              <p:cNvCxnSpPr/>
              <p:nvPr/>
            </p:nvCxnSpPr>
            <p:spPr bwMode="auto">
              <a:xfrm flipH="1">
                <a:off x="7472363" y="43434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D2B3798D-FEAC-4DDB-BA2C-85819F62783C}"/>
                  </a:ext>
                </a:extLst>
              </p:cNvPr>
              <p:cNvCxnSpPr/>
              <p:nvPr/>
            </p:nvCxnSpPr>
            <p:spPr bwMode="auto">
              <a:xfrm flipH="1">
                <a:off x="8139111" y="4114800"/>
                <a:ext cx="14297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60D7EDD0-048D-40EC-9A45-1F68397A38FA}"/>
                  </a:ext>
                </a:extLst>
              </p:cNvPr>
              <p:cNvCxnSpPr>
                <a:cxnSpLocks/>
              </p:cNvCxnSpPr>
              <p:nvPr/>
            </p:nvCxnSpPr>
            <p:spPr bwMode="auto">
              <a:xfrm flipV="1">
                <a:off x="7877269" y="3886200"/>
                <a:ext cx="0" cy="3048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24EC0434-F8DC-4A9F-B061-3FB7BBA3736B}"/>
                  </a:ext>
                </a:extLst>
              </p:cNvPr>
              <p:cNvCxnSpPr>
                <a:cxnSpLocks/>
              </p:cNvCxnSpPr>
              <p:nvPr/>
            </p:nvCxnSpPr>
            <p:spPr bwMode="auto">
              <a:xfrm flipV="1">
                <a:off x="7877269" y="4267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65098671-D6C7-4FA7-BC2C-7580088272B1}"/>
                  </a:ext>
                </a:extLst>
              </p:cNvPr>
              <p:cNvCxnSpPr>
                <a:cxnSpLocks/>
              </p:cNvCxnSpPr>
              <p:nvPr/>
            </p:nvCxnSpPr>
            <p:spPr bwMode="auto">
              <a:xfrm>
                <a:off x="5581743" y="3886200"/>
                <a:ext cx="230505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D9D4E30C-8417-47B2-BC80-2E1D632831C8}"/>
                  </a:ext>
                </a:extLst>
              </p:cNvPr>
              <p:cNvCxnSpPr/>
              <p:nvPr/>
            </p:nvCxnSpPr>
            <p:spPr bwMode="auto">
              <a:xfrm flipV="1">
                <a:off x="6753420" y="3505200"/>
                <a:ext cx="0" cy="381000"/>
              </a:xfrm>
              <a:prstGeom prst="line">
                <a:avLst/>
              </a:prstGeom>
              <a:solidFill>
                <a:schemeClr val="accent1"/>
              </a:solidFill>
              <a:ln w="22225" cap="flat" cmpd="sng" algn="ctr">
                <a:solidFill>
                  <a:schemeClr val="tx1"/>
                </a:solidFill>
                <a:prstDash val="solid"/>
                <a:round/>
                <a:headEnd type="none" w="med" len="med"/>
                <a:tailEnd type="none" w="med" len="med"/>
              </a:ln>
              <a:effectLst/>
            </p:spPr>
          </p:cxnSp>
        </p:grpSp>
        <p:sp>
          <p:nvSpPr>
            <p:cNvPr id="91" name="Isosceles Triangle 90">
              <a:extLst>
                <a:ext uri="{FF2B5EF4-FFF2-40B4-BE49-F238E27FC236}">
                  <a16:creationId xmlns:a16="http://schemas.microsoft.com/office/drawing/2014/main" id="{F0765304-3FCC-4440-9405-CE76F58C0C68}"/>
                </a:ext>
              </a:extLst>
            </p:cNvPr>
            <p:cNvSpPr/>
            <p:nvPr/>
          </p:nvSpPr>
          <p:spPr bwMode="auto">
            <a:xfrm rot="5400000">
              <a:off x="3065636" y="2658929"/>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Isosceles Triangle 91">
              <a:extLst>
                <a:ext uri="{FF2B5EF4-FFF2-40B4-BE49-F238E27FC236}">
                  <a16:creationId xmlns:a16="http://schemas.microsoft.com/office/drawing/2014/main" id="{09776666-5B7B-4C71-8379-3337C8EA4963}"/>
                </a:ext>
              </a:extLst>
            </p:cNvPr>
            <p:cNvSpPr/>
            <p:nvPr/>
          </p:nvSpPr>
          <p:spPr bwMode="auto">
            <a:xfrm rot="5400000">
              <a:off x="3070278" y="3427781"/>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3" name="Isosceles Triangle 92">
              <a:extLst>
                <a:ext uri="{FF2B5EF4-FFF2-40B4-BE49-F238E27FC236}">
                  <a16:creationId xmlns:a16="http://schemas.microsoft.com/office/drawing/2014/main" id="{F4B69605-9527-4B58-9D2B-D75D1F7FC635}"/>
                </a:ext>
              </a:extLst>
            </p:cNvPr>
            <p:cNvSpPr/>
            <p:nvPr/>
          </p:nvSpPr>
          <p:spPr bwMode="auto">
            <a:xfrm rot="5400000">
              <a:off x="3081273" y="4192923"/>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4" name="Isosceles Triangle 93">
              <a:extLst>
                <a:ext uri="{FF2B5EF4-FFF2-40B4-BE49-F238E27FC236}">
                  <a16:creationId xmlns:a16="http://schemas.microsoft.com/office/drawing/2014/main" id="{536AC104-FEF7-41D5-868E-F0D60BE2AE06}"/>
                </a:ext>
              </a:extLst>
            </p:cNvPr>
            <p:cNvSpPr/>
            <p:nvPr/>
          </p:nvSpPr>
          <p:spPr bwMode="auto">
            <a:xfrm rot="5400000">
              <a:off x="3073414" y="4948637"/>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29" name="Isosceles Triangle 128">
            <a:extLst>
              <a:ext uri="{FF2B5EF4-FFF2-40B4-BE49-F238E27FC236}">
                <a16:creationId xmlns:a16="http://schemas.microsoft.com/office/drawing/2014/main" id="{333AF677-2481-49D6-86FF-711D99C7EC71}"/>
              </a:ext>
            </a:extLst>
          </p:cNvPr>
          <p:cNvSpPr/>
          <p:nvPr/>
        </p:nvSpPr>
        <p:spPr bwMode="auto">
          <a:xfrm rot="5400000">
            <a:off x="4050716" y="3159587"/>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0" name="Isosceles Triangle 129">
            <a:extLst>
              <a:ext uri="{FF2B5EF4-FFF2-40B4-BE49-F238E27FC236}">
                <a16:creationId xmlns:a16="http://schemas.microsoft.com/office/drawing/2014/main" id="{86CCFEA9-DD59-460B-9053-4300D964DC74}"/>
              </a:ext>
            </a:extLst>
          </p:cNvPr>
          <p:cNvSpPr/>
          <p:nvPr/>
        </p:nvSpPr>
        <p:spPr bwMode="auto">
          <a:xfrm rot="5400000">
            <a:off x="4065663" y="4682484"/>
            <a:ext cx="436140" cy="442988"/>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31" name="Straight Connector 130">
            <a:extLst>
              <a:ext uri="{FF2B5EF4-FFF2-40B4-BE49-F238E27FC236}">
                <a16:creationId xmlns:a16="http://schemas.microsoft.com/office/drawing/2014/main" id="{04DDB37C-D4A5-4F7E-B93D-BF26E0469128}"/>
              </a:ext>
            </a:extLst>
          </p:cNvPr>
          <p:cNvCxnSpPr>
            <a:cxnSpLocks/>
          </p:cNvCxnSpPr>
          <p:nvPr/>
        </p:nvCxnSpPr>
        <p:spPr bwMode="auto">
          <a:xfrm flipV="1">
            <a:off x="3539715" y="4557319"/>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3FA4994D-C293-49A1-A5B8-A2F50D95232D}"/>
              </a:ext>
            </a:extLst>
          </p:cNvPr>
          <p:cNvCxnSpPr>
            <a:cxnSpLocks/>
          </p:cNvCxnSpPr>
          <p:nvPr/>
        </p:nvCxnSpPr>
        <p:spPr bwMode="auto">
          <a:xfrm flipV="1">
            <a:off x="3505200" y="5314362"/>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C7547A63-97B5-4D19-BE2E-483AB1B84CA5}"/>
              </a:ext>
            </a:extLst>
          </p:cNvPr>
          <p:cNvCxnSpPr>
            <a:cxnSpLocks/>
          </p:cNvCxnSpPr>
          <p:nvPr/>
        </p:nvCxnSpPr>
        <p:spPr bwMode="auto">
          <a:xfrm flipV="1">
            <a:off x="3505200" y="3791146"/>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ACADCCD-41CD-4111-A4A7-FC55E8ED7ADF}"/>
              </a:ext>
            </a:extLst>
          </p:cNvPr>
          <p:cNvCxnSpPr>
            <a:cxnSpLocks/>
          </p:cNvCxnSpPr>
          <p:nvPr/>
        </p:nvCxnSpPr>
        <p:spPr bwMode="auto">
          <a:xfrm flipV="1">
            <a:off x="3501886" y="3018935"/>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35" name="Group 134">
            <a:extLst>
              <a:ext uri="{FF2B5EF4-FFF2-40B4-BE49-F238E27FC236}">
                <a16:creationId xmlns:a16="http://schemas.microsoft.com/office/drawing/2014/main" id="{5A42DD53-192E-4162-977E-99095E72DC99}"/>
              </a:ext>
            </a:extLst>
          </p:cNvPr>
          <p:cNvGrpSpPr/>
          <p:nvPr/>
        </p:nvGrpSpPr>
        <p:grpSpPr>
          <a:xfrm>
            <a:off x="3765395" y="4762108"/>
            <a:ext cx="304800" cy="304800"/>
            <a:chOff x="3810000" y="4724400"/>
            <a:chExt cx="250768" cy="304800"/>
          </a:xfrm>
        </p:grpSpPr>
        <p:cxnSp>
          <p:nvCxnSpPr>
            <p:cNvPr id="136" name="Straight Connector 135">
              <a:extLst>
                <a:ext uri="{FF2B5EF4-FFF2-40B4-BE49-F238E27FC236}">
                  <a16:creationId xmlns:a16="http://schemas.microsoft.com/office/drawing/2014/main" id="{F9BDF186-CDC1-49C4-ACA5-41826481ECF3}"/>
                </a:ext>
              </a:extLst>
            </p:cNvPr>
            <p:cNvCxnSpPr>
              <a:cxnSpLocks/>
            </p:cNvCxnSpPr>
            <p:nvPr/>
          </p:nvCxnSpPr>
          <p:spPr bwMode="auto">
            <a:xfrm flipV="1">
              <a:off x="3810000" y="4724400"/>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E130EF3E-6B2F-4B1C-BC35-94051A2D2B48}"/>
                </a:ext>
              </a:extLst>
            </p:cNvPr>
            <p:cNvCxnSpPr>
              <a:cxnSpLocks/>
            </p:cNvCxnSpPr>
            <p:nvPr/>
          </p:nvCxnSpPr>
          <p:spPr bwMode="auto">
            <a:xfrm flipV="1">
              <a:off x="3810000" y="5028634"/>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38" name="Group 137">
            <a:extLst>
              <a:ext uri="{FF2B5EF4-FFF2-40B4-BE49-F238E27FC236}">
                <a16:creationId xmlns:a16="http://schemas.microsoft.com/office/drawing/2014/main" id="{07B089C7-89A9-42BC-93E3-1E9FA56A442C}"/>
              </a:ext>
            </a:extLst>
          </p:cNvPr>
          <p:cNvGrpSpPr/>
          <p:nvPr/>
        </p:nvGrpSpPr>
        <p:grpSpPr>
          <a:xfrm>
            <a:off x="3753438" y="3228681"/>
            <a:ext cx="304800" cy="304800"/>
            <a:chOff x="3810000" y="4724400"/>
            <a:chExt cx="250768" cy="304800"/>
          </a:xfrm>
        </p:grpSpPr>
        <p:cxnSp>
          <p:nvCxnSpPr>
            <p:cNvPr id="139" name="Straight Connector 138">
              <a:extLst>
                <a:ext uri="{FF2B5EF4-FFF2-40B4-BE49-F238E27FC236}">
                  <a16:creationId xmlns:a16="http://schemas.microsoft.com/office/drawing/2014/main" id="{306A69B4-4EDA-4AF6-A276-AF844183C70D}"/>
                </a:ext>
              </a:extLst>
            </p:cNvPr>
            <p:cNvCxnSpPr>
              <a:cxnSpLocks/>
            </p:cNvCxnSpPr>
            <p:nvPr/>
          </p:nvCxnSpPr>
          <p:spPr bwMode="auto">
            <a:xfrm flipV="1">
              <a:off x="3810000" y="4724400"/>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72486C1-40F3-444E-8C14-2B7955550801}"/>
                </a:ext>
              </a:extLst>
            </p:cNvPr>
            <p:cNvCxnSpPr>
              <a:cxnSpLocks/>
            </p:cNvCxnSpPr>
            <p:nvPr/>
          </p:nvCxnSpPr>
          <p:spPr bwMode="auto">
            <a:xfrm flipV="1">
              <a:off x="3810000" y="5028634"/>
              <a:ext cx="250768" cy="5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141" name="Straight Connector 140">
            <a:extLst>
              <a:ext uri="{FF2B5EF4-FFF2-40B4-BE49-F238E27FC236}">
                <a16:creationId xmlns:a16="http://schemas.microsoft.com/office/drawing/2014/main" id="{9A52D9C4-DA2F-4004-8F41-36EAC6B376D5}"/>
              </a:ext>
            </a:extLst>
          </p:cNvPr>
          <p:cNvCxnSpPr/>
          <p:nvPr/>
        </p:nvCxnSpPr>
        <p:spPr bwMode="auto">
          <a:xfrm>
            <a:off x="3752654" y="3014468"/>
            <a:ext cx="0" cy="2142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B55020C4-0F1A-4704-80F9-86A816A57CE3}"/>
              </a:ext>
            </a:extLst>
          </p:cNvPr>
          <p:cNvCxnSpPr>
            <a:cxnSpLocks/>
          </p:cNvCxnSpPr>
          <p:nvPr/>
        </p:nvCxnSpPr>
        <p:spPr bwMode="auto">
          <a:xfrm>
            <a:off x="3752654" y="3529014"/>
            <a:ext cx="0" cy="25688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1C376B0C-D9F7-4465-957F-925ADA6554C2}"/>
              </a:ext>
            </a:extLst>
          </p:cNvPr>
          <p:cNvCxnSpPr/>
          <p:nvPr/>
        </p:nvCxnSpPr>
        <p:spPr bwMode="auto">
          <a:xfrm>
            <a:off x="3773865" y="4551796"/>
            <a:ext cx="0" cy="2142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793FAD5A-801D-4C16-86BB-B87386671BD8}"/>
              </a:ext>
            </a:extLst>
          </p:cNvPr>
          <p:cNvCxnSpPr>
            <a:cxnSpLocks/>
          </p:cNvCxnSpPr>
          <p:nvPr/>
        </p:nvCxnSpPr>
        <p:spPr bwMode="auto">
          <a:xfrm>
            <a:off x="3773865" y="5066342"/>
            <a:ext cx="0" cy="25688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0A0C582E-C17D-409F-AF11-009B19EC762A}"/>
              </a:ext>
            </a:extLst>
          </p:cNvPr>
          <p:cNvCxnSpPr/>
          <p:nvPr/>
        </p:nvCxnSpPr>
        <p:spPr bwMode="auto">
          <a:xfrm>
            <a:off x="2001160" y="4138318"/>
            <a:ext cx="16176" cy="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46" name="Group 145">
            <a:extLst>
              <a:ext uri="{FF2B5EF4-FFF2-40B4-BE49-F238E27FC236}">
                <a16:creationId xmlns:a16="http://schemas.microsoft.com/office/drawing/2014/main" id="{3FB6AF48-1609-4834-9836-31CF5C15DE8B}"/>
              </a:ext>
            </a:extLst>
          </p:cNvPr>
          <p:cNvGrpSpPr/>
          <p:nvPr/>
        </p:nvGrpSpPr>
        <p:grpSpPr>
          <a:xfrm>
            <a:off x="1752600" y="4138318"/>
            <a:ext cx="457200" cy="405401"/>
            <a:chOff x="1752600" y="4138318"/>
            <a:chExt cx="457200" cy="405401"/>
          </a:xfrm>
        </p:grpSpPr>
        <p:cxnSp>
          <p:nvCxnSpPr>
            <p:cNvPr id="147" name="Straight Connector 146">
              <a:extLst>
                <a:ext uri="{FF2B5EF4-FFF2-40B4-BE49-F238E27FC236}">
                  <a16:creationId xmlns:a16="http://schemas.microsoft.com/office/drawing/2014/main" id="{2BA71F1F-4FC2-44E3-B30C-2D38E476D2FA}"/>
                </a:ext>
              </a:extLst>
            </p:cNvPr>
            <p:cNvCxnSpPr/>
            <p:nvPr/>
          </p:nvCxnSpPr>
          <p:spPr bwMode="auto">
            <a:xfrm>
              <a:off x="1981200" y="4138318"/>
              <a:ext cx="0" cy="31363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FCE85461-3F69-484F-89B9-6D6508916E1F}"/>
                </a:ext>
              </a:extLst>
            </p:cNvPr>
            <p:cNvCxnSpPr/>
            <p:nvPr/>
          </p:nvCxnSpPr>
          <p:spPr bwMode="auto">
            <a:xfrm>
              <a:off x="1752600" y="4451950"/>
              <a:ext cx="4572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FAEB7E45-BA9E-41FB-A143-C59464629480}"/>
                </a:ext>
              </a:extLst>
            </p:cNvPr>
            <p:cNvCxnSpPr>
              <a:cxnSpLocks/>
            </p:cNvCxnSpPr>
            <p:nvPr/>
          </p:nvCxnSpPr>
          <p:spPr bwMode="auto">
            <a:xfrm>
              <a:off x="1840583" y="4495800"/>
              <a:ext cx="264736"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12BC97F4-32A0-4599-BE5F-0F5AD23E7967}"/>
                </a:ext>
              </a:extLst>
            </p:cNvPr>
            <p:cNvCxnSpPr>
              <a:cxnSpLocks/>
            </p:cNvCxnSpPr>
            <p:nvPr/>
          </p:nvCxnSpPr>
          <p:spPr bwMode="auto">
            <a:xfrm>
              <a:off x="1905000" y="4543719"/>
              <a:ext cx="1524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151" name="Connector: Elbow 150">
            <a:extLst>
              <a:ext uri="{FF2B5EF4-FFF2-40B4-BE49-F238E27FC236}">
                <a16:creationId xmlns:a16="http://schemas.microsoft.com/office/drawing/2014/main" id="{5D76B688-AF2C-455D-A476-0C7090424A97}"/>
              </a:ext>
            </a:extLst>
          </p:cNvPr>
          <p:cNvCxnSpPr>
            <a:cxnSpLocks/>
          </p:cNvCxnSpPr>
          <p:nvPr/>
        </p:nvCxnSpPr>
        <p:spPr bwMode="auto">
          <a:xfrm>
            <a:off x="4490280" y="3381081"/>
            <a:ext cx="2325299" cy="314226"/>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2" name="Connector: Elbow 151">
            <a:extLst>
              <a:ext uri="{FF2B5EF4-FFF2-40B4-BE49-F238E27FC236}">
                <a16:creationId xmlns:a16="http://schemas.microsoft.com/office/drawing/2014/main" id="{A16E1C0D-8DA8-4F7E-AD2E-D8C45B72B5A4}"/>
              </a:ext>
            </a:extLst>
          </p:cNvPr>
          <p:cNvCxnSpPr/>
          <p:nvPr/>
        </p:nvCxnSpPr>
        <p:spPr bwMode="auto">
          <a:xfrm flipV="1">
            <a:off x="4505227" y="4600280"/>
            <a:ext cx="2291499" cy="295374"/>
          </a:xfrm>
          <a:prstGeom prst="bentConnector3">
            <a:avLst/>
          </a:prstGeom>
          <a:solidFill>
            <a:schemeClr val="accent1"/>
          </a:solidFill>
          <a:ln w="19050" cap="flat" cmpd="sng" algn="ctr">
            <a:solidFill>
              <a:schemeClr val="tx1"/>
            </a:solidFill>
            <a:prstDash val="solid"/>
            <a:round/>
            <a:headEnd type="none" w="med" len="med"/>
            <a:tailEnd type="none" w="med" len="med"/>
          </a:ln>
          <a:effectLst/>
        </p:spPr>
      </p:cxnSp>
      <p:sp>
        <p:nvSpPr>
          <p:cNvPr id="3" name="Frame 2">
            <a:extLst>
              <a:ext uri="{FF2B5EF4-FFF2-40B4-BE49-F238E27FC236}">
                <a16:creationId xmlns:a16="http://schemas.microsoft.com/office/drawing/2014/main" id="{3CBB96FC-4884-4D80-BEA8-B89BE7B42727}"/>
              </a:ext>
            </a:extLst>
          </p:cNvPr>
          <p:cNvSpPr/>
          <p:nvPr/>
        </p:nvSpPr>
        <p:spPr bwMode="auto">
          <a:xfrm>
            <a:off x="990599" y="1928518"/>
            <a:ext cx="4343401" cy="4419600"/>
          </a:xfrm>
          <a:prstGeom prst="frame">
            <a:avLst/>
          </a:prstGeom>
          <a:solidFill>
            <a:srgbClr val="C00000">
              <a:alpha val="7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3" name="TextBox 152">
            <a:extLst>
              <a:ext uri="{FF2B5EF4-FFF2-40B4-BE49-F238E27FC236}">
                <a16:creationId xmlns:a16="http://schemas.microsoft.com/office/drawing/2014/main" id="{61B8F459-58C6-4FBC-B28C-DC18F5FC8DE9}"/>
              </a:ext>
            </a:extLst>
          </p:cNvPr>
          <p:cNvSpPr txBox="1"/>
          <p:nvPr/>
        </p:nvSpPr>
        <p:spPr>
          <a:xfrm>
            <a:off x="5854072" y="5557375"/>
            <a:ext cx="775328" cy="307777"/>
          </a:xfrm>
          <a:prstGeom prst="rect">
            <a:avLst/>
          </a:prstGeom>
          <a:noFill/>
        </p:spPr>
        <p:txBody>
          <a:bodyPr wrap="square" rtlCol="0">
            <a:spAutoFit/>
          </a:bodyPr>
          <a:lstStyle/>
          <a:p>
            <a:r>
              <a:rPr lang="en-US" sz="1200" dirty="0"/>
              <a:t>I</a:t>
            </a:r>
            <a:r>
              <a:rPr lang="en-US" sz="1200" baseline="30000" dirty="0"/>
              <a:t>2</a:t>
            </a:r>
            <a:r>
              <a:rPr lang="en-US" sz="1200" dirty="0"/>
              <a:t>C</a:t>
            </a:r>
            <a:r>
              <a:rPr lang="en-US" sz="1400" dirty="0"/>
              <a:t>/</a:t>
            </a:r>
            <a:r>
              <a:rPr lang="en-US" sz="1200" dirty="0"/>
              <a:t>USB</a:t>
            </a:r>
          </a:p>
        </p:txBody>
      </p:sp>
      <p:sp>
        <p:nvSpPr>
          <p:cNvPr id="154" name="Freeform: Shape 153">
            <a:extLst>
              <a:ext uri="{FF2B5EF4-FFF2-40B4-BE49-F238E27FC236}">
                <a16:creationId xmlns:a16="http://schemas.microsoft.com/office/drawing/2014/main" id="{179FFEEC-B7D2-4E49-A44C-91A1BA7998C9}"/>
              </a:ext>
            </a:extLst>
          </p:cNvPr>
          <p:cNvSpPr/>
          <p:nvPr/>
        </p:nvSpPr>
        <p:spPr bwMode="auto">
          <a:xfrm>
            <a:off x="5326144" y="5740924"/>
            <a:ext cx="1781666" cy="131975"/>
          </a:xfrm>
          <a:custGeom>
            <a:avLst/>
            <a:gdLst>
              <a:gd name="connsiteX0" fmla="*/ 1781666 w 1781666"/>
              <a:gd name="connsiteY0" fmla="*/ 47134 h 131975"/>
              <a:gd name="connsiteX1" fmla="*/ 1564850 w 1781666"/>
              <a:gd name="connsiteY1" fmla="*/ 28280 h 131975"/>
              <a:gd name="connsiteX2" fmla="*/ 1508289 w 1781666"/>
              <a:gd name="connsiteY2" fmla="*/ 18853 h 131975"/>
              <a:gd name="connsiteX3" fmla="*/ 1451728 w 1781666"/>
              <a:gd name="connsiteY3" fmla="*/ 0 h 131975"/>
              <a:gd name="connsiteX4" fmla="*/ 1282046 w 1781666"/>
              <a:gd name="connsiteY4" fmla="*/ 37707 h 131975"/>
              <a:gd name="connsiteX5" fmla="*/ 1065229 w 1781666"/>
              <a:gd name="connsiteY5" fmla="*/ 122548 h 131975"/>
              <a:gd name="connsiteX6" fmla="*/ 970961 w 1781666"/>
              <a:gd name="connsiteY6" fmla="*/ 131975 h 131975"/>
              <a:gd name="connsiteX7" fmla="*/ 838986 w 1781666"/>
              <a:gd name="connsiteY7" fmla="*/ 113121 h 131975"/>
              <a:gd name="connsiteX8" fmla="*/ 669303 w 1781666"/>
              <a:gd name="connsiteY8" fmla="*/ 103695 h 131975"/>
              <a:gd name="connsiteX9" fmla="*/ 537328 w 1781666"/>
              <a:gd name="connsiteY9" fmla="*/ 94268 h 131975"/>
              <a:gd name="connsiteX10" fmla="*/ 358219 w 1781666"/>
              <a:gd name="connsiteY10" fmla="*/ 65987 h 131975"/>
              <a:gd name="connsiteX11" fmla="*/ 188536 w 1781666"/>
              <a:gd name="connsiteY11" fmla="*/ 47134 h 131975"/>
              <a:gd name="connsiteX12" fmla="*/ 103695 w 1781666"/>
              <a:gd name="connsiteY12" fmla="*/ 56561 h 131975"/>
              <a:gd name="connsiteX13" fmla="*/ 0 w 1781666"/>
              <a:gd name="connsiteY13" fmla="*/ 56561 h 13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1666" h="131975">
                <a:moveTo>
                  <a:pt x="1781666" y="47134"/>
                </a:moveTo>
                <a:cubicBezTo>
                  <a:pt x="1709394" y="40849"/>
                  <a:pt x="1636408" y="40206"/>
                  <a:pt x="1564850" y="28280"/>
                </a:cubicBezTo>
                <a:cubicBezTo>
                  <a:pt x="1545996" y="25138"/>
                  <a:pt x="1526832" y="23489"/>
                  <a:pt x="1508289" y="18853"/>
                </a:cubicBezTo>
                <a:cubicBezTo>
                  <a:pt x="1489009" y="14033"/>
                  <a:pt x="1451728" y="0"/>
                  <a:pt x="1451728" y="0"/>
                </a:cubicBezTo>
                <a:cubicBezTo>
                  <a:pt x="1423509" y="5644"/>
                  <a:pt x="1314595" y="25871"/>
                  <a:pt x="1282046" y="37707"/>
                </a:cubicBezTo>
                <a:cubicBezTo>
                  <a:pt x="1268495" y="42635"/>
                  <a:pt x="1104651" y="118606"/>
                  <a:pt x="1065229" y="122548"/>
                </a:cubicBezTo>
                <a:lnTo>
                  <a:pt x="970961" y="131975"/>
                </a:lnTo>
                <a:cubicBezTo>
                  <a:pt x="926969" y="125690"/>
                  <a:pt x="883230" y="117269"/>
                  <a:pt x="838986" y="113121"/>
                </a:cubicBezTo>
                <a:cubicBezTo>
                  <a:pt x="782585" y="107833"/>
                  <a:pt x="725841" y="107229"/>
                  <a:pt x="669303" y="103695"/>
                </a:cubicBezTo>
                <a:lnTo>
                  <a:pt x="537328" y="94268"/>
                </a:lnTo>
                <a:cubicBezTo>
                  <a:pt x="402290" y="71761"/>
                  <a:pt x="462050" y="80820"/>
                  <a:pt x="358219" y="65987"/>
                </a:cubicBezTo>
                <a:cubicBezTo>
                  <a:pt x="291490" y="43746"/>
                  <a:pt x="309586" y="47134"/>
                  <a:pt x="188536" y="47134"/>
                </a:cubicBezTo>
                <a:cubicBezTo>
                  <a:pt x="160082" y="47134"/>
                  <a:pt x="132114" y="55140"/>
                  <a:pt x="103695" y="56561"/>
                </a:cubicBezTo>
                <a:cubicBezTo>
                  <a:pt x="69173" y="58287"/>
                  <a:pt x="34565" y="56561"/>
                  <a:pt x="0" y="56561"/>
                </a:cubicBezTo>
              </a:path>
            </a:pathLst>
          </a:custGeom>
          <a:noFill/>
          <a:ln w="19050"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TextBox 76">
            <a:extLst>
              <a:ext uri="{FF2B5EF4-FFF2-40B4-BE49-F238E27FC236}">
                <a16:creationId xmlns:a16="http://schemas.microsoft.com/office/drawing/2014/main" id="{FA52FA5E-E61C-459D-AFFE-E85C17AFED6D}"/>
              </a:ext>
            </a:extLst>
          </p:cNvPr>
          <p:cNvSpPr txBox="1"/>
          <p:nvPr/>
        </p:nvSpPr>
        <p:spPr>
          <a:xfrm rot="16200000">
            <a:off x="6560055" y="1983292"/>
            <a:ext cx="890783" cy="276999"/>
          </a:xfrm>
          <a:prstGeom prst="rect">
            <a:avLst/>
          </a:prstGeom>
          <a:noFill/>
        </p:spPr>
        <p:txBody>
          <a:bodyPr wrap="square" rtlCol="0">
            <a:spAutoFit/>
          </a:bodyPr>
          <a:lstStyle/>
          <a:p>
            <a:r>
              <a:rPr lang="en-US" sz="1200" dirty="0"/>
              <a:t>V1</a:t>
            </a:r>
          </a:p>
        </p:txBody>
      </p:sp>
      <p:sp>
        <p:nvSpPr>
          <p:cNvPr id="78" name="Rectangle 77">
            <a:extLst>
              <a:ext uri="{FF2B5EF4-FFF2-40B4-BE49-F238E27FC236}">
                <a16:creationId xmlns:a16="http://schemas.microsoft.com/office/drawing/2014/main" id="{86376A6D-E6FE-4625-A83C-999FFB662C58}"/>
              </a:ext>
            </a:extLst>
          </p:cNvPr>
          <p:cNvSpPr/>
          <p:nvPr/>
        </p:nvSpPr>
        <p:spPr bwMode="auto">
          <a:xfrm rot="16200000">
            <a:off x="6805712" y="2514600"/>
            <a:ext cx="304800" cy="3048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TextBox 79">
            <a:extLst>
              <a:ext uri="{FF2B5EF4-FFF2-40B4-BE49-F238E27FC236}">
                <a16:creationId xmlns:a16="http://schemas.microsoft.com/office/drawing/2014/main" id="{92B029C9-9ED1-4433-B47B-5BC7A4033FFC}"/>
              </a:ext>
            </a:extLst>
          </p:cNvPr>
          <p:cNvSpPr txBox="1"/>
          <p:nvPr/>
        </p:nvSpPr>
        <p:spPr>
          <a:xfrm>
            <a:off x="5591113" y="2404142"/>
            <a:ext cx="890783" cy="276999"/>
          </a:xfrm>
          <a:prstGeom prst="rect">
            <a:avLst/>
          </a:prstGeom>
          <a:noFill/>
        </p:spPr>
        <p:txBody>
          <a:bodyPr wrap="square" rtlCol="0">
            <a:spAutoFit/>
          </a:bodyPr>
          <a:lstStyle/>
          <a:p>
            <a:r>
              <a:rPr lang="en-US" sz="1200" dirty="0"/>
              <a:t>Power</a:t>
            </a:r>
          </a:p>
        </p:txBody>
      </p:sp>
    </p:spTree>
    <p:extLst>
      <p:ext uri="{BB962C8B-B14F-4D97-AF65-F5344CB8AC3E}">
        <p14:creationId xmlns:p14="http://schemas.microsoft.com/office/powerpoint/2010/main" val="285848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BFA4812-4987-4419-8A90-110631343CBE}"/>
              </a:ext>
            </a:extLst>
          </p:cNvPr>
          <p:cNvSpPr txBox="1">
            <a:spLocks noChangeArrowheads="1"/>
          </p:cNvSpPr>
          <p:nvPr/>
        </p:nvSpPr>
        <p:spPr bwMode="auto">
          <a:xfrm>
            <a:off x="685800" y="1267812"/>
            <a:ext cx="7924800" cy="4812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a:latin typeface="+mn-lt"/>
              </a:rPr>
              <a:t>Radiant is developing two new test fixtures specialized for pMEMS and component level testing.</a:t>
            </a:r>
          </a:p>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lang="en-US" sz="2000" kern="0" dirty="0">
              <a:latin typeface="+mn-lt"/>
            </a:endParaRPr>
          </a:p>
          <a:p>
            <a:pPr marL="971550" lvl="1" indent="-514350" algn="just">
              <a:spcBef>
                <a:spcPct val="20000"/>
              </a:spcBef>
              <a:buFont typeface="+mj-lt"/>
              <a:buAutoNum type="arabicPeriod"/>
              <a:defRPr/>
            </a:pPr>
            <a:r>
              <a:rPr lang="en-US" sz="2000" kern="0" dirty="0">
                <a:latin typeface="+mn-lt"/>
              </a:rPr>
              <a:t>The Low Voltage High Temperature Component Fixture</a:t>
            </a:r>
          </a:p>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lang="en-US" sz="2000" kern="0" dirty="0">
              <a:latin typeface="+mn-lt"/>
            </a:endParaRPr>
          </a:p>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lang="en-US" sz="2000" kern="0" dirty="0">
                <a:latin typeface="+mn-lt"/>
              </a:rPr>
              <a:t>2.	The Precision pMEMS Analyzer Test Matrix Board</a:t>
            </a:r>
          </a:p>
        </p:txBody>
      </p:sp>
      <p:sp>
        <p:nvSpPr>
          <p:cNvPr id="3" name="Rectangle 2">
            <a:extLst>
              <a:ext uri="{FF2B5EF4-FFF2-40B4-BE49-F238E27FC236}">
                <a16:creationId xmlns:a16="http://schemas.microsoft.com/office/drawing/2014/main" id="{F072FFA3-E55A-40F2-95AB-8F765E6B104E}"/>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Specialized Test Fixtures</a:t>
            </a:r>
            <a:endParaRPr lang="en-US" kern="0" dirty="0"/>
          </a:p>
        </p:txBody>
      </p:sp>
    </p:spTree>
    <p:extLst>
      <p:ext uri="{BB962C8B-B14F-4D97-AF65-F5344CB8AC3E}">
        <p14:creationId xmlns:p14="http://schemas.microsoft.com/office/powerpoint/2010/main" val="221288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E0B72-191B-4F3A-9B0D-492E3514297F}"/>
              </a:ext>
            </a:extLst>
          </p:cNvPr>
          <p:cNvSpPr>
            <a:spLocks noGrp="1"/>
          </p:cNvSpPr>
          <p:nvPr>
            <p:ph idx="1"/>
          </p:nvPr>
        </p:nvSpPr>
        <p:spPr>
          <a:xfrm>
            <a:off x="762000" y="1371600"/>
            <a:ext cx="7772400" cy="4724400"/>
          </a:xfrm>
        </p:spPr>
        <p:txBody>
          <a:bodyPr/>
          <a:lstStyle/>
          <a:p>
            <a:pPr marL="0" indent="0" algn="just">
              <a:buNone/>
            </a:pPr>
            <a:r>
              <a:rPr lang="en-US" sz="2400" dirty="0"/>
              <a:t>Radiant has long considered what test instruments and procedures will be needed to characterize piezoMEMS. Certainly, a more complex test architecture is required than that for simple capacitors.  New test procedures and specialized fixtures will both be necessary to reduce the time required to evaluate each design once it comes off the wafer. In turn, each pMEMS device must be</a:t>
            </a:r>
            <a:r>
              <a:rPr lang="en-US" sz="2400" i="1" dirty="0"/>
              <a:t> </a:t>
            </a:r>
            <a:r>
              <a:rPr lang="en-US" sz="2400" dirty="0"/>
              <a:t>designed to function within the new test architecture.  </a:t>
            </a:r>
          </a:p>
        </p:txBody>
      </p:sp>
      <p:sp>
        <p:nvSpPr>
          <p:cNvPr id="4" name="Rectangle 2">
            <a:extLst>
              <a:ext uri="{FF2B5EF4-FFF2-40B4-BE49-F238E27FC236}">
                <a16:creationId xmlns:a16="http://schemas.microsoft.com/office/drawing/2014/main" id="{2D4B1A8A-6BE9-4C3A-A131-2E2EE9D843CD}"/>
              </a:ext>
            </a:extLst>
          </p:cNvPr>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3333CC"/>
                </a:solidFill>
                <a:effectLst/>
                <a:uLnTx/>
                <a:uFillTx/>
                <a:latin typeface="+mj-lt"/>
                <a:ea typeface="+mj-ea"/>
                <a:cs typeface="+mj-cs"/>
              </a:rPr>
              <a:t>Summary</a:t>
            </a:r>
          </a:p>
        </p:txBody>
      </p:sp>
    </p:spTree>
    <p:extLst>
      <p:ext uri="{BB962C8B-B14F-4D97-AF65-F5344CB8AC3E}">
        <p14:creationId xmlns:p14="http://schemas.microsoft.com/office/powerpoint/2010/main" val="144190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2">
            <a:extLst>
              <a:ext uri="{FF2B5EF4-FFF2-40B4-BE49-F238E27FC236}">
                <a16:creationId xmlns:a16="http://schemas.microsoft.com/office/drawing/2014/main" id="{E1C86756-DBFE-4B97-861B-28DF8BC1B8CC}"/>
              </a:ext>
            </a:extLst>
          </p:cNvPr>
          <p:cNvSpPr txBox="1">
            <a:spLocks noChangeArrowheads="1"/>
          </p:cNvSpPr>
          <p:nvPr/>
        </p:nvSpPr>
        <p:spPr>
          <a:xfrm>
            <a:off x="685800" y="5334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i="1" kern="0" dirty="0">
                <a:solidFill>
                  <a:srgbClr val="0000FF"/>
                </a:solidFill>
              </a:rPr>
              <a:t>Prototype Component Fixture</a:t>
            </a:r>
          </a:p>
        </p:txBody>
      </p:sp>
      <p:sp>
        <p:nvSpPr>
          <p:cNvPr id="106" name="Rectangle 3">
            <a:extLst>
              <a:ext uri="{FF2B5EF4-FFF2-40B4-BE49-F238E27FC236}">
                <a16:creationId xmlns:a16="http://schemas.microsoft.com/office/drawing/2014/main" id="{F52CDD61-542B-4954-A878-293B72567AB0}"/>
              </a:ext>
            </a:extLst>
          </p:cNvPr>
          <p:cNvSpPr txBox="1">
            <a:spLocks noChangeArrowheads="1"/>
          </p:cNvSpPr>
          <p:nvPr/>
        </p:nvSpPr>
        <p:spPr bwMode="auto">
          <a:xfrm>
            <a:off x="5791200" y="3733800"/>
            <a:ext cx="2743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1800" i="1" kern="0" dirty="0">
                <a:solidFill>
                  <a:srgbClr val="0000FF"/>
                </a:solidFill>
                <a:latin typeface="+mn-lt"/>
              </a:rPr>
              <a:t>Reliability testing of platinum-electrode PZT capacitors was previously reported by Radiant at the 2018 IWATMD Penn State meeting using this temperature chamber created out of extra parts at Radiant.  </a:t>
            </a:r>
            <a:endParaRPr kumimoji="0" lang="en-US" sz="1800" b="0" i="1" u="none" strike="noStrike" kern="0" cap="none" spc="0" normalizeH="0" baseline="0" noProof="0" dirty="0">
              <a:ln>
                <a:noFill/>
              </a:ln>
              <a:solidFill>
                <a:srgbClr val="0000FF"/>
              </a:solidFill>
              <a:effectLst/>
              <a:uLnTx/>
              <a:uFillTx/>
              <a:latin typeface="+mn-lt"/>
              <a:ea typeface="+mn-ea"/>
              <a:cs typeface="+mn-cs"/>
            </a:endParaRPr>
          </a:p>
        </p:txBody>
      </p:sp>
      <p:grpSp>
        <p:nvGrpSpPr>
          <p:cNvPr id="107" name="Group 106">
            <a:extLst>
              <a:ext uri="{FF2B5EF4-FFF2-40B4-BE49-F238E27FC236}">
                <a16:creationId xmlns:a16="http://schemas.microsoft.com/office/drawing/2014/main" id="{85B57806-87E1-4FE1-9669-EABF45C808D5}"/>
              </a:ext>
            </a:extLst>
          </p:cNvPr>
          <p:cNvGrpSpPr/>
          <p:nvPr/>
        </p:nvGrpSpPr>
        <p:grpSpPr>
          <a:xfrm>
            <a:off x="5791200" y="1219200"/>
            <a:ext cx="3276600" cy="2286000"/>
            <a:chOff x="5791200" y="1219200"/>
            <a:chExt cx="3276600" cy="2286000"/>
          </a:xfrm>
        </p:grpSpPr>
        <p:pic>
          <p:nvPicPr>
            <p:cNvPr id="108" name="Picture 107">
              <a:extLst>
                <a:ext uri="{FF2B5EF4-FFF2-40B4-BE49-F238E27FC236}">
                  <a16:creationId xmlns:a16="http://schemas.microsoft.com/office/drawing/2014/main" id="{7616C924-9CA2-424F-8006-C248F82E52CD}"/>
                </a:ext>
              </a:extLst>
            </p:cNvPr>
            <p:cNvPicPr>
              <a:picLocks noChangeAspect="1" noChangeArrowheads="1"/>
            </p:cNvPicPr>
            <p:nvPr/>
          </p:nvPicPr>
          <p:blipFill>
            <a:blip r:embed="rId2" cstate="print"/>
            <a:srcRect/>
            <a:stretch>
              <a:fillRect/>
            </a:stretch>
          </p:blipFill>
          <p:spPr bwMode="auto">
            <a:xfrm>
              <a:off x="5943600" y="1447800"/>
              <a:ext cx="2502243" cy="2057400"/>
            </a:xfrm>
            <a:prstGeom prst="rect">
              <a:avLst/>
            </a:prstGeom>
            <a:noFill/>
            <a:ln w="9525">
              <a:noFill/>
              <a:miter lim="800000"/>
              <a:headEnd/>
              <a:tailEnd/>
            </a:ln>
          </p:spPr>
        </p:pic>
        <p:sp>
          <p:nvSpPr>
            <p:cNvPr id="109" name="Freeform 17">
              <a:extLst>
                <a:ext uri="{FF2B5EF4-FFF2-40B4-BE49-F238E27FC236}">
                  <a16:creationId xmlns:a16="http://schemas.microsoft.com/office/drawing/2014/main" id="{73812779-7548-4B95-822A-209D39EF7B11}"/>
                </a:ext>
              </a:extLst>
            </p:cNvPr>
            <p:cNvSpPr/>
            <p:nvPr/>
          </p:nvSpPr>
          <p:spPr bwMode="auto">
            <a:xfrm>
              <a:off x="6477000" y="2438400"/>
              <a:ext cx="685800" cy="547047"/>
            </a:xfrm>
            <a:custGeom>
              <a:avLst/>
              <a:gdLst>
                <a:gd name="connsiteX0" fmla="*/ 0 w 354842"/>
                <a:gd name="connsiteY0" fmla="*/ 928047 h 928047"/>
                <a:gd name="connsiteX1" fmla="*/ 0 w 354842"/>
                <a:gd name="connsiteY1" fmla="*/ 928047 h 928047"/>
                <a:gd name="connsiteX2" fmla="*/ 54591 w 354842"/>
                <a:gd name="connsiteY2" fmla="*/ 95534 h 928047"/>
                <a:gd name="connsiteX3" fmla="*/ 354842 w 354842"/>
                <a:gd name="connsiteY3" fmla="*/ 0 h 928047"/>
              </a:gdLst>
              <a:ahLst/>
              <a:cxnLst>
                <a:cxn ang="0">
                  <a:pos x="connsiteX0" y="connsiteY0"/>
                </a:cxn>
                <a:cxn ang="0">
                  <a:pos x="connsiteX1" y="connsiteY1"/>
                </a:cxn>
                <a:cxn ang="0">
                  <a:pos x="connsiteX2" y="connsiteY2"/>
                </a:cxn>
                <a:cxn ang="0">
                  <a:pos x="connsiteX3" y="connsiteY3"/>
                </a:cxn>
              </a:cxnLst>
              <a:rect l="l" t="t" r="r" b="b"/>
              <a:pathLst>
                <a:path w="354842" h="928047">
                  <a:moveTo>
                    <a:pt x="0" y="928047"/>
                  </a:moveTo>
                  <a:lnTo>
                    <a:pt x="0" y="928047"/>
                  </a:lnTo>
                  <a:lnTo>
                    <a:pt x="54591" y="95534"/>
                  </a:lnTo>
                  <a:lnTo>
                    <a:pt x="354842" y="0"/>
                  </a:lnTo>
                </a:path>
              </a:pathLst>
            </a:custGeom>
            <a:noFill/>
            <a:ln w="2857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0" name="TextBox 109">
              <a:extLst>
                <a:ext uri="{FF2B5EF4-FFF2-40B4-BE49-F238E27FC236}">
                  <a16:creationId xmlns:a16="http://schemas.microsoft.com/office/drawing/2014/main" id="{F310371F-E1EB-481D-A301-F5231215B483}"/>
                </a:ext>
              </a:extLst>
            </p:cNvPr>
            <p:cNvSpPr txBox="1"/>
            <p:nvPr/>
          </p:nvSpPr>
          <p:spPr>
            <a:xfrm>
              <a:off x="5978856" y="2895600"/>
              <a:ext cx="2057400" cy="523220"/>
            </a:xfrm>
            <a:prstGeom prst="rect">
              <a:avLst/>
            </a:prstGeom>
            <a:solidFill>
              <a:srgbClr val="FFFFFF"/>
            </a:solidFill>
            <a:ln>
              <a:solidFill>
                <a:schemeClr val="tx1"/>
              </a:solidFill>
            </a:ln>
          </p:spPr>
          <p:txBody>
            <a:bodyPr wrap="square" rtlCol="0">
              <a:spAutoFit/>
            </a:bodyPr>
            <a:lstStyle/>
            <a:p>
              <a:pPr algn="ctr"/>
              <a:r>
                <a:rPr lang="en-US" sz="1400" dirty="0"/>
                <a:t>Dual capacitors in  a single TO-18 package</a:t>
              </a:r>
            </a:p>
          </p:txBody>
        </p:sp>
        <p:cxnSp>
          <p:nvCxnSpPr>
            <p:cNvPr id="111" name="Straight Arrow Connector 110">
              <a:extLst>
                <a:ext uri="{FF2B5EF4-FFF2-40B4-BE49-F238E27FC236}">
                  <a16:creationId xmlns:a16="http://schemas.microsoft.com/office/drawing/2014/main" id="{D3282F2C-45D8-49AA-BA6D-90AA821FA6F6}"/>
                </a:ext>
              </a:extLst>
            </p:cNvPr>
            <p:cNvCxnSpPr/>
            <p:nvPr/>
          </p:nvCxnSpPr>
          <p:spPr bwMode="auto">
            <a:xfrm flipH="1">
              <a:off x="7315200" y="2133600"/>
              <a:ext cx="381000" cy="1524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112" name="TextBox 111">
              <a:extLst>
                <a:ext uri="{FF2B5EF4-FFF2-40B4-BE49-F238E27FC236}">
                  <a16:creationId xmlns:a16="http://schemas.microsoft.com/office/drawing/2014/main" id="{C1474152-E7A6-46D4-AE01-EE8B66E825CF}"/>
                </a:ext>
              </a:extLst>
            </p:cNvPr>
            <p:cNvSpPr txBox="1"/>
            <p:nvPr/>
          </p:nvSpPr>
          <p:spPr>
            <a:xfrm>
              <a:off x="7620000" y="1828800"/>
              <a:ext cx="1447800" cy="307777"/>
            </a:xfrm>
            <a:prstGeom prst="rect">
              <a:avLst/>
            </a:prstGeom>
            <a:solidFill>
              <a:srgbClr val="FFFFFF"/>
            </a:solidFill>
            <a:ln>
              <a:solidFill>
                <a:schemeClr val="tx1"/>
              </a:solidFill>
            </a:ln>
          </p:spPr>
          <p:txBody>
            <a:bodyPr wrap="square" rtlCol="0">
              <a:spAutoFit/>
            </a:bodyPr>
            <a:lstStyle/>
            <a:p>
              <a:pPr algn="ctr"/>
              <a:r>
                <a:rPr lang="en-US" sz="1400" dirty="0"/>
                <a:t>Thermocouple</a:t>
              </a:r>
            </a:p>
          </p:txBody>
        </p:sp>
        <p:cxnSp>
          <p:nvCxnSpPr>
            <p:cNvPr id="113" name="Straight Arrow Connector 112">
              <a:extLst>
                <a:ext uri="{FF2B5EF4-FFF2-40B4-BE49-F238E27FC236}">
                  <a16:creationId xmlns:a16="http://schemas.microsoft.com/office/drawing/2014/main" id="{E6D04985-2554-484E-82E4-0F0F8F4EB462}"/>
                </a:ext>
              </a:extLst>
            </p:cNvPr>
            <p:cNvCxnSpPr>
              <a:stCxn id="114" idx="2"/>
            </p:cNvCxnSpPr>
            <p:nvPr/>
          </p:nvCxnSpPr>
          <p:spPr bwMode="auto">
            <a:xfrm>
              <a:off x="6629400" y="1526977"/>
              <a:ext cx="304800" cy="682823"/>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114" name="TextBox 113">
              <a:extLst>
                <a:ext uri="{FF2B5EF4-FFF2-40B4-BE49-F238E27FC236}">
                  <a16:creationId xmlns:a16="http://schemas.microsoft.com/office/drawing/2014/main" id="{3858668A-8FAB-4825-BE67-A8EC8ECD29DF}"/>
                </a:ext>
              </a:extLst>
            </p:cNvPr>
            <p:cNvSpPr txBox="1"/>
            <p:nvPr/>
          </p:nvSpPr>
          <p:spPr>
            <a:xfrm>
              <a:off x="5791200" y="1219200"/>
              <a:ext cx="1676400" cy="307777"/>
            </a:xfrm>
            <a:prstGeom prst="rect">
              <a:avLst/>
            </a:prstGeom>
            <a:solidFill>
              <a:srgbClr val="FFFFFF"/>
            </a:solidFill>
            <a:ln>
              <a:solidFill>
                <a:schemeClr val="tx1"/>
              </a:solidFill>
            </a:ln>
          </p:spPr>
          <p:txBody>
            <a:bodyPr wrap="square" rtlCol="0">
              <a:spAutoFit/>
            </a:bodyPr>
            <a:lstStyle/>
            <a:p>
              <a:pPr algn="ctr"/>
              <a:r>
                <a:rPr lang="en-US" sz="1400" dirty="0"/>
                <a:t>PNDS TO-18 Board</a:t>
              </a:r>
            </a:p>
          </p:txBody>
        </p:sp>
      </p:grpSp>
      <p:grpSp>
        <p:nvGrpSpPr>
          <p:cNvPr id="115" name="Group 114">
            <a:extLst>
              <a:ext uri="{FF2B5EF4-FFF2-40B4-BE49-F238E27FC236}">
                <a16:creationId xmlns:a16="http://schemas.microsoft.com/office/drawing/2014/main" id="{B2D0A82A-205C-47A5-A3D3-05241AFE3E05}"/>
              </a:ext>
            </a:extLst>
          </p:cNvPr>
          <p:cNvGrpSpPr/>
          <p:nvPr/>
        </p:nvGrpSpPr>
        <p:grpSpPr>
          <a:xfrm>
            <a:off x="609600" y="1447800"/>
            <a:ext cx="5156200" cy="4419600"/>
            <a:chOff x="609600" y="1447800"/>
            <a:chExt cx="5156200" cy="4419600"/>
          </a:xfrm>
        </p:grpSpPr>
        <p:pic>
          <p:nvPicPr>
            <p:cNvPr id="116" name="Picture 115">
              <a:extLst>
                <a:ext uri="{FF2B5EF4-FFF2-40B4-BE49-F238E27FC236}">
                  <a16:creationId xmlns:a16="http://schemas.microsoft.com/office/drawing/2014/main" id="{427E0AFC-C12A-4C6B-AC97-564C514921AE}"/>
                </a:ext>
              </a:extLst>
            </p:cNvPr>
            <p:cNvPicPr>
              <a:picLocks noChangeAspect="1" noChangeArrowheads="1"/>
            </p:cNvPicPr>
            <p:nvPr/>
          </p:nvPicPr>
          <p:blipFill>
            <a:blip r:embed="rId3" cstate="print"/>
            <a:srcRect/>
            <a:stretch>
              <a:fillRect/>
            </a:stretch>
          </p:blipFill>
          <p:spPr bwMode="auto">
            <a:xfrm>
              <a:off x="685800" y="1447800"/>
              <a:ext cx="5080000" cy="4419600"/>
            </a:xfrm>
            <a:prstGeom prst="rect">
              <a:avLst/>
            </a:prstGeom>
            <a:noFill/>
            <a:ln w="9525">
              <a:noFill/>
              <a:miter lim="800000"/>
              <a:headEnd/>
              <a:tailEnd/>
            </a:ln>
          </p:spPr>
        </p:pic>
        <p:sp>
          <p:nvSpPr>
            <p:cNvPr id="117" name="TextBox 116">
              <a:extLst>
                <a:ext uri="{FF2B5EF4-FFF2-40B4-BE49-F238E27FC236}">
                  <a16:creationId xmlns:a16="http://schemas.microsoft.com/office/drawing/2014/main" id="{248E19F6-E57F-4A76-884D-EE1B0B88F158}"/>
                </a:ext>
              </a:extLst>
            </p:cNvPr>
            <p:cNvSpPr txBox="1"/>
            <p:nvPr/>
          </p:nvSpPr>
          <p:spPr>
            <a:xfrm>
              <a:off x="4038600" y="4419600"/>
              <a:ext cx="1524000" cy="830997"/>
            </a:xfrm>
            <a:prstGeom prst="rect">
              <a:avLst/>
            </a:prstGeom>
            <a:solidFill>
              <a:srgbClr val="FFFFFF"/>
            </a:solidFill>
            <a:ln>
              <a:solidFill>
                <a:schemeClr val="tx1"/>
              </a:solidFill>
            </a:ln>
          </p:spPr>
          <p:txBody>
            <a:bodyPr wrap="square" rtlCol="0">
              <a:spAutoFit/>
            </a:bodyPr>
            <a:lstStyle/>
            <a:p>
              <a:pPr algn="ctr"/>
              <a:r>
                <a:rPr lang="en-US" sz="1600" dirty="0"/>
                <a:t>Original HVTF modified for optical heating.</a:t>
              </a:r>
            </a:p>
          </p:txBody>
        </p:sp>
        <p:sp>
          <p:nvSpPr>
            <p:cNvPr id="118" name="TextBox 117">
              <a:extLst>
                <a:ext uri="{FF2B5EF4-FFF2-40B4-BE49-F238E27FC236}">
                  <a16:creationId xmlns:a16="http://schemas.microsoft.com/office/drawing/2014/main" id="{70F6672D-5CA2-4F17-8845-62678960F90A}"/>
                </a:ext>
              </a:extLst>
            </p:cNvPr>
            <p:cNvSpPr txBox="1"/>
            <p:nvPr/>
          </p:nvSpPr>
          <p:spPr>
            <a:xfrm>
              <a:off x="1295400" y="4953000"/>
              <a:ext cx="1828800" cy="584775"/>
            </a:xfrm>
            <a:prstGeom prst="rect">
              <a:avLst/>
            </a:prstGeom>
            <a:solidFill>
              <a:srgbClr val="FFFFFF"/>
            </a:solidFill>
            <a:ln>
              <a:solidFill>
                <a:schemeClr val="tx1"/>
              </a:solidFill>
            </a:ln>
          </p:spPr>
          <p:txBody>
            <a:bodyPr wrap="square" rtlCol="0">
              <a:spAutoFit/>
            </a:bodyPr>
            <a:lstStyle/>
            <a:p>
              <a:pPr algn="ctr"/>
              <a:r>
                <a:rPr lang="en-US" sz="1600" dirty="0"/>
                <a:t>Thermal Controller from the HVDM II</a:t>
              </a:r>
            </a:p>
          </p:txBody>
        </p:sp>
        <p:sp>
          <p:nvSpPr>
            <p:cNvPr id="119" name="TextBox 118">
              <a:extLst>
                <a:ext uri="{FF2B5EF4-FFF2-40B4-BE49-F238E27FC236}">
                  <a16:creationId xmlns:a16="http://schemas.microsoft.com/office/drawing/2014/main" id="{D06D1EF2-FDA8-45AB-93AE-53555A512861}"/>
                </a:ext>
              </a:extLst>
            </p:cNvPr>
            <p:cNvSpPr txBox="1"/>
            <p:nvPr/>
          </p:nvSpPr>
          <p:spPr>
            <a:xfrm>
              <a:off x="762000" y="1551801"/>
              <a:ext cx="1676400" cy="276999"/>
            </a:xfrm>
            <a:prstGeom prst="rect">
              <a:avLst/>
            </a:prstGeom>
            <a:solidFill>
              <a:srgbClr val="FFFFFF"/>
            </a:solidFill>
            <a:ln>
              <a:solidFill>
                <a:schemeClr val="tx1"/>
              </a:solidFill>
            </a:ln>
          </p:spPr>
          <p:txBody>
            <a:bodyPr wrap="square" rtlCol="0">
              <a:spAutoFit/>
            </a:bodyPr>
            <a:lstStyle/>
            <a:p>
              <a:pPr algn="ctr"/>
              <a:r>
                <a:rPr lang="en-US" sz="1200" dirty="0"/>
                <a:t>DRIVE/RETURN</a:t>
              </a:r>
            </a:p>
          </p:txBody>
        </p:sp>
        <p:sp>
          <p:nvSpPr>
            <p:cNvPr id="120" name="TextBox 119">
              <a:extLst>
                <a:ext uri="{FF2B5EF4-FFF2-40B4-BE49-F238E27FC236}">
                  <a16:creationId xmlns:a16="http://schemas.microsoft.com/office/drawing/2014/main" id="{D7C77805-2185-4282-9D7D-691ADDB4B35D}"/>
                </a:ext>
              </a:extLst>
            </p:cNvPr>
            <p:cNvSpPr txBox="1"/>
            <p:nvPr/>
          </p:nvSpPr>
          <p:spPr>
            <a:xfrm>
              <a:off x="609600" y="4267200"/>
              <a:ext cx="609600" cy="276999"/>
            </a:xfrm>
            <a:prstGeom prst="rect">
              <a:avLst/>
            </a:prstGeom>
            <a:solidFill>
              <a:srgbClr val="FFFFFF"/>
            </a:solidFill>
            <a:ln>
              <a:solidFill>
                <a:schemeClr val="tx1"/>
              </a:solidFill>
            </a:ln>
          </p:spPr>
          <p:txBody>
            <a:bodyPr wrap="square" rtlCol="0">
              <a:spAutoFit/>
            </a:bodyPr>
            <a:lstStyle/>
            <a:p>
              <a:pPr algn="ctr"/>
              <a:r>
                <a:rPr lang="en-US" sz="1200" dirty="0"/>
                <a:t>USB</a:t>
              </a:r>
            </a:p>
          </p:txBody>
        </p:sp>
        <p:cxnSp>
          <p:nvCxnSpPr>
            <p:cNvPr id="121" name="Straight Arrow Connector 120">
              <a:extLst>
                <a:ext uri="{FF2B5EF4-FFF2-40B4-BE49-F238E27FC236}">
                  <a16:creationId xmlns:a16="http://schemas.microsoft.com/office/drawing/2014/main" id="{9C81713E-9AA1-4391-9EA8-7E6EE0BDB315}"/>
                </a:ext>
              </a:extLst>
            </p:cNvPr>
            <p:cNvCxnSpPr/>
            <p:nvPr/>
          </p:nvCxnSpPr>
          <p:spPr bwMode="auto">
            <a:xfrm flipH="1" flipV="1">
              <a:off x="4572000" y="3429000"/>
              <a:ext cx="762000" cy="9906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22" name="Straight Arrow Connector 121">
              <a:extLst>
                <a:ext uri="{FF2B5EF4-FFF2-40B4-BE49-F238E27FC236}">
                  <a16:creationId xmlns:a16="http://schemas.microsoft.com/office/drawing/2014/main" id="{C9B0797E-CF4B-4F25-BE12-E09252B2C196}"/>
                </a:ext>
              </a:extLst>
            </p:cNvPr>
            <p:cNvCxnSpPr/>
            <p:nvPr/>
          </p:nvCxnSpPr>
          <p:spPr bwMode="auto">
            <a:xfrm flipH="1" flipV="1">
              <a:off x="1905000" y="4343400"/>
              <a:ext cx="304800" cy="6096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123" name="Freeform 13">
              <a:extLst>
                <a:ext uri="{FF2B5EF4-FFF2-40B4-BE49-F238E27FC236}">
                  <a16:creationId xmlns:a16="http://schemas.microsoft.com/office/drawing/2014/main" id="{EA7B7639-635C-4148-B39E-C7013C5B6932}"/>
                </a:ext>
              </a:extLst>
            </p:cNvPr>
            <p:cNvSpPr/>
            <p:nvPr/>
          </p:nvSpPr>
          <p:spPr bwMode="auto">
            <a:xfrm>
              <a:off x="769960" y="3276601"/>
              <a:ext cx="449239" cy="1009934"/>
            </a:xfrm>
            <a:custGeom>
              <a:avLst/>
              <a:gdLst>
                <a:gd name="connsiteX0" fmla="*/ 0 w 354842"/>
                <a:gd name="connsiteY0" fmla="*/ 928047 h 928047"/>
                <a:gd name="connsiteX1" fmla="*/ 0 w 354842"/>
                <a:gd name="connsiteY1" fmla="*/ 928047 h 928047"/>
                <a:gd name="connsiteX2" fmla="*/ 54591 w 354842"/>
                <a:gd name="connsiteY2" fmla="*/ 95534 h 928047"/>
                <a:gd name="connsiteX3" fmla="*/ 354842 w 354842"/>
                <a:gd name="connsiteY3" fmla="*/ 0 h 928047"/>
              </a:gdLst>
              <a:ahLst/>
              <a:cxnLst>
                <a:cxn ang="0">
                  <a:pos x="connsiteX0" y="connsiteY0"/>
                </a:cxn>
                <a:cxn ang="0">
                  <a:pos x="connsiteX1" y="connsiteY1"/>
                </a:cxn>
                <a:cxn ang="0">
                  <a:pos x="connsiteX2" y="connsiteY2"/>
                </a:cxn>
                <a:cxn ang="0">
                  <a:pos x="connsiteX3" y="connsiteY3"/>
                </a:cxn>
              </a:cxnLst>
              <a:rect l="l" t="t" r="r" b="b"/>
              <a:pathLst>
                <a:path w="354842" h="928047">
                  <a:moveTo>
                    <a:pt x="0" y="928047"/>
                  </a:moveTo>
                  <a:lnTo>
                    <a:pt x="0" y="928047"/>
                  </a:lnTo>
                  <a:lnTo>
                    <a:pt x="54591" y="95534"/>
                  </a:lnTo>
                  <a:lnTo>
                    <a:pt x="354842" y="0"/>
                  </a:lnTo>
                </a:path>
              </a:pathLst>
            </a:custGeom>
            <a:noFill/>
            <a:ln w="2857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24" name="Straight Arrow Connector 123">
              <a:extLst>
                <a:ext uri="{FF2B5EF4-FFF2-40B4-BE49-F238E27FC236}">
                  <a16:creationId xmlns:a16="http://schemas.microsoft.com/office/drawing/2014/main" id="{8C65BA71-4EA9-414F-80DA-5B29E8DB5FC1}"/>
                </a:ext>
              </a:extLst>
            </p:cNvPr>
            <p:cNvCxnSpPr/>
            <p:nvPr/>
          </p:nvCxnSpPr>
          <p:spPr bwMode="auto">
            <a:xfrm>
              <a:off x="838200" y="1828800"/>
              <a:ext cx="533400" cy="5334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25" name="Straight Arrow Connector 124">
              <a:extLst>
                <a:ext uri="{FF2B5EF4-FFF2-40B4-BE49-F238E27FC236}">
                  <a16:creationId xmlns:a16="http://schemas.microsoft.com/office/drawing/2014/main" id="{2059A079-3AB8-43D4-B4CF-5DBDD50E4005}"/>
                </a:ext>
              </a:extLst>
            </p:cNvPr>
            <p:cNvCxnSpPr/>
            <p:nvPr/>
          </p:nvCxnSpPr>
          <p:spPr bwMode="auto">
            <a:xfrm flipH="1">
              <a:off x="1752600" y="2057400"/>
              <a:ext cx="533400" cy="762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26" name="Straight Arrow Connector 125">
              <a:extLst>
                <a:ext uri="{FF2B5EF4-FFF2-40B4-BE49-F238E27FC236}">
                  <a16:creationId xmlns:a16="http://schemas.microsoft.com/office/drawing/2014/main" id="{42546CC5-474D-4BF3-83E0-55625D4FAF30}"/>
                </a:ext>
              </a:extLst>
            </p:cNvPr>
            <p:cNvCxnSpPr/>
            <p:nvPr/>
          </p:nvCxnSpPr>
          <p:spPr bwMode="auto">
            <a:xfrm flipH="1">
              <a:off x="2438400" y="1828800"/>
              <a:ext cx="1524000" cy="6858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127" name="Freeform 20">
              <a:extLst>
                <a:ext uri="{FF2B5EF4-FFF2-40B4-BE49-F238E27FC236}">
                  <a16:creationId xmlns:a16="http://schemas.microsoft.com/office/drawing/2014/main" id="{08118A6C-93A5-4CEA-BE52-18C86C0E44A7}"/>
                </a:ext>
              </a:extLst>
            </p:cNvPr>
            <p:cNvSpPr/>
            <p:nvPr/>
          </p:nvSpPr>
          <p:spPr bwMode="auto">
            <a:xfrm>
              <a:off x="3330054" y="2777318"/>
              <a:ext cx="491319" cy="2709081"/>
            </a:xfrm>
            <a:custGeom>
              <a:avLst/>
              <a:gdLst>
                <a:gd name="connsiteX0" fmla="*/ 491319 w 491319"/>
                <a:gd name="connsiteY0" fmla="*/ 2552132 h 2552132"/>
                <a:gd name="connsiteX1" fmla="*/ 0 w 491319"/>
                <a:gd name="connsiteY1" fmla="*/ 354842 h 2552132"/>
                <a:gd name="connsiteX2" fmla="*/ 177421 w 491319"/>
                <a:gd name="connsiteY2" fmla="*/ 0 h 2552132"/>
              </a:gdLst>
              <a:ahLst/>
              <a:cxnLst>
                <a:cxn ang="0">
                  <a:pos x="connsiteX0" y="connsiteY0"/>
                </a:cxn>
                <a:cxn ang="0">
                  <a:pos x="connsiteX1" y="connsiteY1"/>
                </a:cxn>
                <a:cxn ang="0">
                  <a:pos x="connsiteX2" y="connsiteY2"/>
                </a:cxn>
              </a:cxnLst>
              <a:rect l="l" t="t" r="r" b="b"/>
              <a:pathLst>
                <a:path w="491319" h="2552132">
                  <a:moveTo>
                    <a:pt x="491319" y="2552132"/>
                  </a:moveTo>
                  <a:lnTo>
                    <a:pt x="0" y="354842"/>
                  </a:lnTo>
                  <a:lnTo>
                    <a:pt x="177421" y="0"/>
                  </a:lnTo>
                </a:path>
              </a:pathLst>
            </a:custGeom>
            <a:noFill/>
            <a:ln w="2857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28" name="Straight Arrow Connector 127">
              <a:extLst>
                <a:ext uri="{FF2B5EF4-FFF2-40B4-BE49-F238E27FC236}">
                  <a16:creationId xmlns:a16="http://schemas.microsoft.com/office/drawing/2014/main" id="{24B2AEE2-CD4E-444C-B4FC-96EA760C109D}"/>
                </a:ext>
              </a:extLst>
            </p:cNvPr>
            <p:cNvCxnSpPr/>
            <p:nvPr/>
          </p:nvCxnSpPr>
          <p:spPr bwMode="auto">
            <a:xfrm>
              <a:off x="838200" y="1828800"/>
              <a:ext cx="381000" cy="99060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129" name="TextBox 128">
              <a:extLst>
                <a:ext uri="{FF2B5EF4-FFF2-40B4-BE49-F238E27FC236}">
                  <a16:creationId xmlns:a16="http://schemas.microsoft.com/office/drawing/2014/main" id="{3BB06FB3-D2A9-428A-B79B-88D75D0191DC}"/>
                </a:ext>
              </a:extLst>
            </p:cNvPr>
            <p:cNvSpPr txBox="1"/>
            <p:nvPr/>
          </p:nvSpPr>
          <p:spPr>
            <a:xfrm>
              <a:off x="2590800" y="4343401"/>
              <a:ext cx="762000" cy="276999"/>
            </a:xfrm>
            <a:prstGeom prst="rect">
              <a:avLst/>
            </a:prstGeom>
            <a:solidFill>
              <a:srgbClr val="FFFFFF"/>
            </a:solidFill>
            <a:ln>
              <a:solidFill>
                <a:schemeClr val="tx1"/>
              </a:solidFill>
            </a:ln>
          </p:spPr>
          <p:txBody>
            <a:bodyPr wrap="square" rtlCol="0">
              <a:spAutoFit/>
            </a:bodyPr>
            <a:lstStyle/>
            <a:p>
              <a:pPr algn="ctr"/>
              <a:r>
                <a:rPr lang="en-US" sz="1200" dirty="0"/>
                <a:t>Power</a:t>
              </a:r>
            </a:p>
          </p:txBody>
        </p:sp>
        <p:cxnSp>
          <p:nvCxnSpPr>
            <p:cNvPr id="130" name="Straight Arrow Connector 129">
              <a:extLst>
                <a:ext uri="{FF2B5EF4-FFF2-40B4-BE49-F238E27FC236}">
                  <a16:creationId xmlns:a16="http://schemas.microsoft.com/office/drawing/2014/main" id="{6FBF7E0C-86B3-4AD5-920A-F6D859726018}"/>
                </a:ext>
              </a:extLst>
            </p:cNvPr>
            <p:cNvCxnSpPr>
              <a:stCxn id="129" idx="1"/>
            </p:cNvCxnSpPr>
            <p:nvPr/>
          </p:nvCxnSpPr>
          <p:spPr bwMode="auto">
            <a:xfrm flipH="1" flipV="1">
              <a:off x="1295400" y="3810000"/>
              <a:ext cx="1295400" cy="671901"/>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131" name="TextBox 130">
              <a:extLst>
                <a:ext uri="{FF2B5EF4-FFF2-40B4-BE49-F238E27FC236}">
                  <a16:creationId xmlns:a16="http://schemas.microsoft.com/office/drawing/2014/main" id="{BAC95EB4-398F-46ED-BACD-C08420E19A31}"/>
                </a:ext>
              </a:extLst>
            </p:cNvPr>
            <p:cNvSpPr txBox="1"/>
            <p:nvPr/>
          </p:nvSpPr>
          <p:spPr>
            <a:xfrm>
              <a:off x="2133600" y="1981200"/>
              <a:ext cx="609600" cy="276999"/>
            </a:xfrm>
            <a:prstGeom prst="rect">
              <a:avLst/>
            </a:prstGeom>
            <a:solidFill>
              <a:srgbClr val="FFFFFF"/>
            </a:solidFill>
            <a:ln>
              <a:solidFill>
                <a:schemeClr val="tx1"/>
              </a:solidFill>
            </a:ln>
          </p:spPr>
          <p:txBody>
            <a:bodyPr wrap="square" rtlCol="0">
              <a:spAutoFit/>
            </a:bodyPr>
            <a:lstStyle/>
            <a:p>
              <a:pPr algn="ctr"/>
              <a:r>
                <a:rPr lang="en-US" sz="1200" dirty="0"/>
                <a:t>I</a:t>
              </a:r>
              <a:r>
                <a:rPr lang="en-US" sz="1200" baseline="30000" dirty="0"/>
                <a:t>2</a:t>
              </a:r>
              <a:r>
                <a:rPr lang="en-US" sz="1200" dirty="0"/>
                <a:t>C</a:t>
              </a:r>
            </a:p>
          </p:txBody>
        </p:sp>
        <p:sp>
          <p:nvSpPr>
            <p:cNvPr id="132" name="TextBox 131">
              <a:extLst>
                <a:ext uri="{FF2B5EF4-FFF2-40B4-BE49-F238E27FC236}">
                  <a16:creationId xmlns:a16="http://schemas.microsoft.com/office/drawing/2014/main" id="{3EF9D820-B781-4E27-8490-9F99B7B38508}"/>
                </a:ext>
              </a:extLst>
            </p:cNvPr>
            <p:cNvSpPr txBox="1"/>
            <p:nvPr/>
          </p:nvSpPr>
          <p:spPr>
            <a:xfrm>
              <a:off x="3505200" y="1524000"/>
              <a:ext cx="2057400" cy="338554"/>
            </a:xfrm>
            <a:prstGeom prst="rect">
              <a:avLst/>
            </a:prstGeom>
            <a:solidFill>
              <a:srgbClr val="FFFFFF"/>
            </a:solidFill>
            <a:ln>
              <a:solidFill>
                <a:schemeClr val="tx1"/>
              </a:solidFill>
            </a:ln>
          </p:spPr>
          <p:txBody>
            <a:bodyPr wrap="square" rtlCol="0">
              <a:spAutoFit/>
            </a:bodyPr>
            <a:lstStyle/>
            <a:p>
              <a:pPr algn="ctr"/>
              <a:r>
                <a:rPr lang="en-US" sz="1600" dirty="0"/>
                <a:t>PNDS 2-Channel Mux</a:t>
              </a:r>
            </a:p>
          </p:txBody>
        </p:sp>
        <p:sp>
          <p:nvSpPr>
            <p:cNvPr id="133" name="TextBox 132">
              <a:extLst>
                <a:ext uri="{FF2B5EF4-FFF2-40B4-BE49-F238E27FC236}">
                  <a16:creationId xmlns:a16="http://schemas.microsoft.com/office/drawing/2014/main" id="{B6164DBF-05FB-4DE0-A5C2-C273A6CC6720}"/>
                </a:ext>
              </a:extLst>
            </p:cNvPr>
            <p:cNvSpPr txBox="1"/>
            <p:nvPr/>
          </p:nvSpPr>
          <p:spPr>
            <a:xfrm>
              <a:off x="3352800" y="5452646"/>
              <a:ext cx="2286000" cy="338554"/>
            </a:xfrm>
            <a:prstGeom prst="rect">
              <a:avLst/>
            </a:prstGeom>
            <a:solidFill>
              <a:srgbClr val="FFFFFF"/>
            </a:solidFill>
            <a:ln>
              <a:solidFill>
                <a:schemeClr val="tx1"/>
              </a:solidFill>
            </a:ln>
          </p:spPr>
          <p:txBody>
            <a:bodyPr wrap="square" rtlCol="0">
              <a:spAutoFit/>
            </a:bodyPr>
            <a:lstStyle/>
            <a:p>
              <a:pPr algn="ctr"/>
              <a:r>
                <a:rPr lang="en-US" sz="1600" dirty="0"/>
                <a:t>Already tested packages</a:t>
              </a:r>
            </a:p>
          </p:txBody>
        </p:sp>
      </p:grpSp>
    </p:spTree>
    <p:extLst>
      <p:ext uri="{BB962C8B-B14F-4D97-AF65-F5344CB8AC3E}">
        <p14:creationId xmlns:p14="http://schemas.microsoft.com/office/powerpoint/2010/main" val="270662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1F2CB3-6B92-42D7-8635-29F643A7BB98}"/>
              </a:ext>
            </a:extLst>
          </p:cNvPr>
          <p:cNvSpPr txBox="1">
            <a:spLocks noChangeArrowheads="1"/>
          </p:cNvSpPr>
          <p:nvPr/>
        </p:nvSpPr>
        <p:spPr>
          <a:xfrm>
            <a:off x="685800" y="4572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i="1" kern="0" dirty="0">
                <a:solidFill>
                  <a:schemeClr val="accent2"/>
                </a:solidFill>
              </a:rPr>
              <a:t>Imprint Characterization</a:t>
            </a:r>
          </a:p>
          <a:p>
            <a:endParaRPr lang="en-US" i="1" kern="0" dirty="0"/>
          </a:p>
        </p:txBody>
      </p:sp>
      <p:sp>
        <p:nvSpPr>
          <p:cNvPr id="3" name="Rectangle 3">
            <a:extLst>
              <a:ext uri="{FF2B5EF4-FFF2-40B4-BE49-F238E27FC236}">
                <a16:creationId xmlns:a16="http://schemas.microsoft.com/office/drawing/2014/main" id="{245C7106-BB63-4428-BEC7-1AFE5FE819EE}"/>
              </a:ext>
            </a:extLst>
          </p:cNvPr>
          <p:cNvSpPr txBox="1">
            <a:spLocks noChangeArrowheads="1"/>
          </p:cNvSpPr>
          <p:nvPr/>
        </p:nvSpPr>
        <p:spPr bwMode="auto">
          <a:xfrm>
            <a:off x="685800" y="11430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just" defTabSz="914400" rtl="0" eaLnBrk="0" fontAlgn="base" latinLnBrk="0" hangingPunct="0">
              <a:lnSpc>
                <a:spcPct val="100000"/>
              </a:lnSpc>
              <a:spcBef>
                <a:spcPct val="20000"/>
              </a:spcBef>
              <a:spcAft>
                <a:spcPct val="0"/>
              </a:spcAft>
              <a:buClrTx/>
              <a:buSzTx/>
              <a:tabLst/>
              <a:defRPr/>
            </a:pPr>
            <a:r>
              <a:rPr lang="en-US" sz="2000" kern="0" dirty="0">
                <a:latin typeface="+mn-lt"/>
              </a:rPr>
              <a:t>Simultaneous 85</a:t>
            </a:r>
            <a:r>
              <a:rPr lang="en-US" sz="2000" kern="0" dirty="0">
                <a:latin typeface="+mn-lt"/>
                <a:sym typeface="Symbol"/>
              </a:rPr>
              <a:t>C opposite-state curves (</a:t>
            </a:r>
            <a:r>
              <a:rPr lang="en-US" sz="2000" kern="0" dirty="0">
                <a:solidFill>
                  <a:srgbClr val="FF0000"/>
                </a:solidFill>
                <a:latin typeface="+mn-lt"/>
                <a:sym typeface="Symbol"/>
              </a:rPr>
              <a:t>red</a:t>
            </a:r>
            <a:r>
              <a:rPr lang="en-US" sz="2000" kern="0" dirty="0">
                <a:latin typeface="+mn-lt"/>
                <a:sym typeface="Symbol"/>
              </a:rPr>
              <a:t>) for two capacitors for 24 hours.  Results indicate potential &gt;30 years imprint lifetime .</a:t>
            </a: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a:ln>
                <a:noFill/>
              </a:ln>
              <a:solidFill>
                <a:srgbClr val="0000FF"/>
              </a:solidFill>
              <a:effectLst/>
              <a:uLnTx/>
              <a:uFillTx/>
              <a:latin typeface="+mn-lt"/>
              <a:ea typeface="+mn-ea"/>
              <a:cs typeface="+mn-cs"/>
              <a:sym typeface="Symbol"/>
            </a:endParaRPr>
          </a:p>
          <a:p>
            <a:pPr marR="0" lvl="0" algn="just" defTabSz="914400" rtl="0" eaLnBrk="0" fontAlgn="base" latinLnBrk="0" hangingPunct="0">
              <a:lnSpc>
                <a:spcPct val="100000"/>
              </a:lnSpc>
              <a:spcBef>
                <a:spcPct val="20000"/>
              </a:spcBef>
              <a:spcAft>
                <a:spcPct val="0"/>
              </a:spcAft>
              <a:buClrTx/>
              <a:buSzTx/>
              <a:tabLst/>
              <a:defRPr/>
            </a:pPr>
            <a:endParaRPr lang="en-US" sz="2000" i="1" kern="0" dirty="0">
              <a:solidFill>
                <a:srgbClr val="0000FF"/>
              </a:solidFill>
              <a:latin typeface="+mn-lt"/>
              <a:sym typeface="Symbol"/>
            </a:endParaRPr>
          </a:p>
          <a:p>
            <a:pPr marR="0" lvl="0" algn="just" defTabSz="914400" rtl="0" eaLnBrk="0" fontAlgn="base" latinLnBrk="0" hangingPunct="0">
              <a:lnSpc>
                <a:spcPct val="100000"/>
              </a:lnSpc>
              <a:spcBef>
                <a:spcPct val="20000"/>
              </a:spcBef>
              <a:spcAft>
                <a:spcPct val="0"/>
              </a:spcAft>
              <a:buClrTx/>
              <a:buSzTx/>
              <a:tabLst/>
              <a:defRPr/>
            </a:pPr>
            <a:endParaRPr kumimoji="0" lang="en-US" sz="2000" b="0" i="1" u="none" strike="noStrike" kern="0" cap="none" spc="0" normalizeH="0" baseline="0" noProof="0" dirty="0">
              <a:ln>
                <a:noFill/>
              </a:ln>
              <a:solidFill>
                <a:srgbClr val="0000FF"/>
              </a:solidFill>
              <a:effectLst/>
              <a:uLnTx/>
              <a:uFillTx/>
              <a:latin typeface="+mn-lt"/>
              <a:ea typeface="+mn-ea"/>
              <a:cs typeface="+mn-cs"/>
              <a:sym typeface="Symbol"/>
            </a:endParaRPr>
          </a:p>
        </p:txBody>
      </p:sp>
      <p:grpSp>
        <p:nvGrpSpPr>
          <p:cNvPr id="4" name="Group 3">
            <a:extLst>
              <a:ext uri="{FF2B5EF4-FFF2-40B4-BE49-F238E27FC236}">
                <a16:creationId xmlns:a16="http://schemas.microsoft.com/office/drawing/2014/main" id="{8EC69B29-5A6E-4BF8-A191-5436616ADE5A}"/>
              </a:ext>
            </a:extLst>
          </p:cNvPr>
          <p:cNvGrpSpPr/>
          <p:nvPr/>
        </p:nvGrpSpPr>
        <p:grpSpPr>
          <a:xfrm>
            <a:off x="1524000" y="1905000"/>
            <a:ext cx="6400800" cy="4572000"/>
            <a:chOff x="1676400" y="1905000"/>
            <a:chExt cx="6400800" cy="4572000"/>
          </a:xfrm>
        </p:grpSpPr>
        <p:pic>
          <p:nvPicPr>
            <p:cNvPr id="5" name="Picture 2">
              <a:extLst>
                <a:ext uri="{FF2B5EF4-FFF2-40B4-BE49-F238E27FC236}">
                  <a16:creationId xmlns:a16="http://schemas.microsoft.com/office/drawing/2014/main" id="{993FC42E-CB16-4371-B075-F41E6C396124}"/>
                </a:ext>
              </a:extLst>
            </p:cNvPr>
            <p:cNvPicPr>
              <a:picLocks noChangeAspect="1" noChangeArrowheads="1"/>
            </p:cNvPicPr>
            <p:nvPr/>
          </p:nvPicPr>
          <p:blipFill>
            <a:blip r:embed="rId2" cstate="print"/>
            <a:srcRect/>
            <a:stretch>
              <a:fillRect/>
            </a:stretch>
          </p:blipFill>
          <p:spPr bwMode="auto">
            <a:xfrm>
              <a:off x="1676400" y="1905000"/>
              <a:ext cx="6400800" cy="4572000"/>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2F21E61D-0CD8-4882-A736-5CA2055CAA74}"/>
                </a:ext>
              </a:extLst>
            </p:cNvPr>
            <p:cNvSpPr txBox="1"/>
            <p:nvPr/>
          </p:nvSpPr>
          <p:spPr>
            <a:xfrm>
              <a:off x="2743200" y="3468469"/>
              <a:ext cx="1981200" cy="646331"/>
            </a:xfrm>
            <a:prstGeom prst="rect">
              <a:avLst/>
            </a:prstGeom>
            <a:noFill/>
            <a:ln>
              <a:solidFill>
                <a:schemeClr val="tx1"/>
              </a:solidFill>
            </a:ln>
          </p:spPr>
          <p:txBody>
            <a:bodyPr wrap="square" rtlCol="0">
              <a:spAutoFit/>
            </a:bodyPr>
            <a:lstStyle/>
            <a:p>
              <a:pPr>
                <a:tabLst>
                  <a:tab pos="519113" algn="l"/>
                  <a:tab pos="736600" algn="l"/>
                </a:tabLst>
              </a:pPr>
              <a:r>
                <a:rPr lang="en-US" sz="1800" b="1" dirty="0">
                  <a:solidFill>
                    <a:srgbClr val="0000FF"/>
                  </a:solidFill>
                </a:rPr>
                <a:t>Blue</a:t>
              </a:r>
              <a:r>
                <a:rPr lang="en-US" sz="1800" dirty="0"/>
                <a:t> = 	</a:t>
              </a:r>
              <a:r>
                <a:rPr lang="en-US" sz="1800" b="1" dirty="0">
                  <a:solidFill>
                    <a:srgbClr val="0000FF"/>
                  </a:solidFill>
                </a:rPr>
                <a:t>Retention</a:t>
              </a:r>
            </a:p>
            <a:p>
              <a:pPr>
                <a:tabLst>
                  <a:tab pos="519113" algn="l"/>
                  <a:tab pos="736600" algn="l"/>
                </a:tabLst>
              </a:pPr>
              <a:r>
                <a:rPr lang="en-US" sz="1800" b="1" dirty="0">
                  <a:solidFill>
                    <a:srgbClr val="FF0000"/>
                  </a:solidFill>
                </a:rPr>
                <a:t>Red</a:t>
              </a:r>
              <a:r>
                <a:rPr lang="en-US" sz="1800" dirty="0"/>
                <a:t> 	=  </a:t>
              </a:r>
              <a:r>
                <a:rPr lang="en-US" sz="1800" b="1" dirty="0">
                  <a:solidFill>
                    <a:srgbClr val="FF0000"/>
                  </a:solidFill>
                </a:rPr>
                <a:t>Imprint</a:t>
              </a:r>
            </a:p>
          </p:txBody>
        </p:sp>
        <p:cxnSp>
          <p:nvCxnSpPr>
            <p:cNvPr id="7" name="Straight Connector 6">
              <a:extLst>
                <a:ext uri="{FF2B5EF4-FFF2-40B4-BE49-F238E27FC236}">
                  <a16:creationId xmlns:a16="http://schemas.microsoft.com/office/drawing/2014/main" id="{7FFC95F5-2EFF-4B43-A90D-D176F3273C0A}"/>
                </a:ext>
              </a:extLst>
            </p:cNvPr>
            <p:cNvCxnSpPr/>
            <p:nvPr/>
          </p:nvCxnSpPr>
          <p:spPr bwMode="auto">
            <a:xfrm>
              <a:off x="7135504" y="2514600"/>
              <a:ext cx="0" cy="3352800"/>
            </a:xfrm>
            <a:prstGeom prst="line">
              <a:avLst/>
            </a:prstGeom>
            <a:solidFill>
              <a:schemeClr val="accent1"/>
            </a:solidFill>
            <a:ln w="19050" cap="flat" cmpd="sng" algn="ctr">
              <a:solidFill>
                <a:schemeClr val="tx1">
                  <a:lumMod val="85000"/>
                  <a:lumOff val="15000"/>
                </a:schemeClr>
              </a:solidFill>
              <a:prstDash val="dash"/>
              <a:round/>
              <a:headEnd type="none" w="med" len="med"/>
              <a:tailEnd type="none" w="med" len="med"/>
            </a:ln>
            <a:effectLst/>
          </p:spPr>
        </p:cxnSp>
        <p:sp>
          <p:nvSpPr>
            <p:cNvPr id="8" name="TextBox 7">
              <a:extLst>
                <a:ext uri="{FF2B5EF4-FFF2-40B4-BE49-F238E27FC236}">
                  <a16:creationId xmlns:a16="http://schemas.microsoft.com/office/drawing/2014/main" id="{9C7F339A-E6ED-48F8-8660-78D54EBC88A0}"/>
                </a:ext>
              </a:extLst>
            </p:cNvPr>
            <p:cNvSpPr txBox="1"/>
            <p:nvPr/>
          </p:nvSpPr>
          <p:spPr>
            <a:xfrm>
              <a:off x="6150592" y="5486400"/>
              <a:ext cx="990600" cy="338554"/>
            </a:xfrm>
            <a:prstGeom prst="rect">
              <a:avLst/>
            </a:prstGeom>
            <a:noFill/>
            <a:ln>
              <a:solidFill>
                <a:schemeClr val="tx1">
                  <a:lumMod val="85000"/>
                  <a:lumOff val="15000"/>
                </a:schemeClr>
              </a:solidFill>
            </a:ln>
          </p:spPr>
          <p:txBody>
            <a:bodyPr wrap="square" rtlCol="0">
              <a:spAutoFit/>
            </a:bodyPr>
            <a:lstStyle/>
            <a:p>
              <a:pPr algn="ctr"/>
              <a:r>
                <a:rPr lang="en-US" sz="1600" dirty="0"/>
                <a:t>30 years</a:t>
              </a:r>
            </a:p>
          </p:txBody>
        </p:sp>
        <p:sp>
          <p:nvSpPr>
            <p:cNvPr id="9" name="TextBox 8">
              <a:extLst>
                <a:ext uri="{FF2B5EF4-FFF2-40B4-BE49-F238E27FC236}">
                  <a16:creationId xmlns:a16="http://schemas.microsoft.com/office/drawing/2014/main" id="{39E6BBC2-1FED-44C7-811B-DD26970783DE}"/>
                </a:ext>
              </a:extLst>
            </p:cNvPr>
            <p:cNvSpPr txBox="1"/>
            <p:nvPr/>
          </p:nvSpPr>
          <p:spPr>
            <a:xfrm>
              <a:off x="2743200" y="4267200"/>
              <a:ext cx="3733800" cy="369332"/>
            </a:xfrm>
            <a:prstGeom prst="rect">
              <a:avLst/>
            </a:prstGeom>
            <a:noFill/>
            <a:ln>
              <a:solidFill>
                <a:srgbClr val="0000FF"/>
              </a:solidFill>
            </a:ln>
          </p:spPr>
          <p:txBody>
            <a:bodyPr wrap="square" rtlCol="0">
              <a:spAutoFit/>
            </a:bodyPr>
            <a:lstStyle/>
            <a:p>
              <a:r>
                <a:rPr lang="en-US" sz="1800" dirty="0">
                  <a:solidFill>
                    <a:srgbClr val="0000FF"/>
                  </a:solidFill>
                </a:rPr>
                <a:t>Retention Results:  PZT never forgets!  </a:t>
              </a:r>
            </a:p>
          </p:txBody>
        </p:sp>
      </p:grpSp>
      <p:sp>
        <p:nvSpPr>
          <p:cNvPr id="10" name="TextBox 9">
            <a:extLst>
              <a:ext uri="{FF2B5EF4-FFF2-40B4-BE49-F238E27FC236}">
                <a16:creationId xmlns:a16="http://schemas.microsoft.com/office/drawing/2014/main" id="{3539893F-9D36-4238-BA52-6562F0A77760}"/>
              </a:ext>
            </a:extLst>
          </p:cNvPr>
          <p:cNvSpPr txBox="1"/>
          <p:nvPr/>
        </p:nvSpPr>
        <p:spPr>
          <a:xfrm>
            <a:off x="2234260" y="5423713"/>
            <a:ext cx="2362195" cy="307777"/>
          </a:xfrm>
          <a:prstGeom prst="rect">
            <a:avLst/>
          </a:prstGeom>
          <a:noFill/>
          <a:ln w="15875">
            <a:solidFill>
              <a:schemeClr val="tx1"/>
            </a:solidFill>
          </a:ln>
        </p:spPr>
        <p:txBody>
          <a:bodyPr wrap="square" rtlCol="0">
            <a:spAutoFit/>
          </a:bodyPr>
          <a:lstStyle/>
          <a:p>
            <a:pPr algn="ctr"/>
            <a:r>
              <a:rPr lang="en-US" sz="1400" i="1" dirty="0"/>
              <a:t>From IWATMD 2018</a:t>
            </a:r>
          </a:p>
        </p:txBody>
      </p:sp>
    </p:spTree>
    <p:extLst>
      <p:ext uri="{BB962C8B-B14F-4D97-AF65-F5344CB8AC3E}">
        <p14:creationId xmlns:p14="http://schemas.microsoft.com/office/powerpoint/2010/main" val="350165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0BD388F-6400-4F91-83BD-371A139371FB}"/>
              </a:ext>
            </a:extLst>
          </p:cNvPr>
          <p:cNvSpPr txBox="1">
            <a:spLocks noChangeArrowheads="1"/>
          </p:cNvSpPr>
          <p:nvPr/>
        </p:nvSpPr>
        <p:spPr bwMode="auto">
          <a:xfrm>
            <a:off x="609600" y="1219200"/>
            <a:ext cx="7924800" cy="4812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ts val="1200"/>
              </a:spcBef>
              <a:spcAft>
                <a:spcPct val="0"/>
              </a:spcAft>
              <a:buClrTx/>
              <a:buSzTx/>
              <a:buFont typeface="Wingdings" pitchFamily="2" charset="2"/>
              <a:buChar char="Ø"/>
              <a:tabLst/>
              <a:defRPr/>
            </a:pPr>
            <a:r>
              <a:rPr lang="en-US" sz="2000" kern="0" dirty="0">
                <a:latin typeface="+mn-lt"/>
              </a:rPr>
              <a:t>The LVH will be the commercial version of that original component thermal chamber.</a:t>
            </a:r>
          </a:p>
          <a:p>
            <a:pPr marL="514350" marR="0" lvl="0" indent="-514350" algn="just" defTabSz="914400" rtl="0" eaLnBrk="0" fontAlgn="base" latinLnBrk="0" hangingPunct="0">
              <a:lnSpc>
                <a:spcPct val="100000"/>
              </a:lnSpc>
              <a:spcBef>
                <a:spcPts val="1200"/>
              </a:spcBef>
              <a:spcAft>
                <a:spcPct val="0"/>
              </a:spcAft>
              <a:buClrTx/>
              <a:buSzTx/>
              <a:buFont typeface="Wingdings" pitchFamily="2" charset="2"/>
              <a:buChar char="Ø"/>
              <a:tabLst/>
              <a:defRPr/>
            </a:pPr>
            <a:r>
              <a:rPr lang="en-US" sz="2000" kern="0" dirty="0">
                <a:latin typeface="+mn-lt"/>
              </a:rPr>
              <a:t>The </a:t>
            </a:r>
            <a:r>
              <a:rPr lang="en-US" sz="2000" b="1" kern="0" dirty="0">
                <a:latin typeface="+mn-lt"/>
              </a:rPr>
              <a:t>L</a:t>
            </a:r>
            <a:r>
              <a:rPr lang="en-US" sz="2000" kern="0" dirty="0">
                <a:latin typeface="+mn-lt"/>
              </a:rPr>
              <a:t>ow </a:t>
            </a:r>
            <a:r>
              <a:rPr lang="en-US" sz="2000" b="1" kern="0" dirty="0">
                <a:latin typeface="+mn-lt"/>
              </a:rPr>
              <a:t>V</a:t>
            </a:r>
            <a:r>
              <a:rPr lang="en-US" sz="2000" kern="0" dirty="0">
                <a:latin typeface="+mn-lt"/>
              </a:rPr>
              <a:t>oltage </a:t>
            </a:r>
            <a:r>
              <a:rPr lang="en-US" sz="2000" b="1" kern="0" dirty="0">
                <a:latin typeface="+mn-lt"/>
              </a:rPr>
              <a:t>H</a:t>
            </a:r>
            <a:r>
              <a:rPr lang="en-US" sz="2000" kern="0" dirty="0">
                <a:latin typeface="+mn-lt"/>
              </a:rPr>
              <a:t>igh Temperature Component Fixture brings all signals from the Precision piezoMEMS tester to a mother board inside a </a:t>
            </a:r>
            <a:r>
              <a:rPr lang="en-US" sz="2000" kern="0" dirty="0">
                <a:latin typeface="+mn-lt"/>
                <a:sym typeface="Symbol" panose="05050102010706020507" pitchFamily="18" charset="2"/>
              </a:rPr>
              <a:t>Teflon test chamber controlled from Vision.</a:t>
            </a:r>
          </a:p>
          <a:p>
            <a:pPr marL="971550" lvl="1" indent="-514350" algn="just">
              <a:spcBef>
                <a:spcPct val="20000"/>
              </a:spcBef>
              <a:buFont typeface="Symbol" panose="05050102010706020507" pitchFamily="18" charset="2"/>
              <a:buChar char="®"/>
              <a:defRPr/>
            </a:pPr>
            <a:r>
              <a:rPr lang="en-US" sz="2000" kern="0" dirty="0">
                <a:latin typeface="+mn-lt"/>
                <a:sym typeface="Symbol" panose="05050102010706020507" pitchFamily="18" charset="2"/>
              </a:rPr>
              <a:t>Rated temperature: 110C</a:t>
            </a:r>
          </a:p>
          <a:p>
            <a:pPr marL="971550" lvl="1" indent="-514350" algn="just">
              <a:spcBef>
                <a:spcPct val="20000"/>
              </a:spcBef>
              <a:buFont typeface="Symbol" panose="05050102010706020507" pitchFamily="18" charset="2"/>
              <a:buChar char="®"/>
              <a:defRPr/>
            </a:pPr>
            <a:endParaRPr lang="en-US" sz="2000" kern="0" dirty="0">
              <a:latin typeface="+mn-lt"/>
              <a:sym typeface="Symbol" panose="05050102010706020507" pitchFamily="18" charset="2"/>
            </a:endParaRPr>
          </a:p>
          <a:p>
            <a:pPr marL="971550" lvl="1" indent="-514350" algn="just">
              <a:spcBef>
                <a:spcPct val="20000"/>
              </a:spcBef>
              <a:buFont typeface="Arial" panose="020B0604020202020204" pitchFamily="34" charset="0"/>
              <a:buChar char="•"/>
              <a:defRPr/>
            </a:pPr>
            <a:endParaRPr lang="en-US" sz="2000" kern="0" dirty="0">
              <a:latin typeface="+mn-lt"/>
            </a:endParaRPr>
          </a:p>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lang="en-US" sz="2000" kern="0" dirty="0">
              <a:latin typeface="+mn-lt"/>
            </a:endParaRPr>
          </a:p>
        </p:txBody>
      </p:sp>
      <p:sp>
        <p:nvSpPr>
          <p:cNvPr id="3" name="Rectangle 2">
            <a:extLst>
              <a:ext uri="{FF2B5EF4-FFF2-40B4-BE49-F238E27FC236}">
                <a16:creationId xmlns:a16="http://schemas.microsoft.com/office/drawing/2014/main" id="{570970E1-0497-4171-ABE1-0F802BB72B09}"/>
              </a:ext>
            </a:extLst>
          </p:cNvPr>
          <p:cNvSpPr txBox="1">
            <a:spLocks noChangeArrowheads="1"/>
          </p:cNvSpPr>
          <p:nvPr/>
        </p:nvSpPr>
        <p:spPr>
          <a:xfrm>
            <a:off x="609600" y="408588"/>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LVH</a:t>
            </a:r>
            <a:endParaRPr lang="en-US" kern="0" dirty="0"/>
          </a:p>
        </p:txBody>
      </p:sp>
      <p:pic>
        <p:nvPicPr>
          <p:cNvPr id="10" name="Picture 9">
            <a:extLst>
              <a:ext uri="{FF2B5EF4-FFF2-40B4-BE49-F238E27FC236}">
                <a16:creationId xmlns:a16="http://schemas.microsoft.com/office/drawing/2014/main" id="{A266D9E2-1E6E-47B4-BB3F-3254BE8DAF16}"/>
              </a:ext>
            </a:extLst>
          </p:cNvPr>
          <p:cNvPicPr>
            <a:picLocks noChangeAspect="1"/>
          </p:cNvPicPr>
          <p:nvPr/>
        </p:nvPicPr>
        <p:blipFill>
          <a:blip r:embed="rId2"/>
          <a:stretch>
            <a:fillRect/>
          </a:stretch>
        </p:blipFill>
        <p:spPr>
          <a:xfrm>
            <a:off x="1359301" y="3556356"/>
            <a:ext cx="6425397" cy="2844444"/>
          </a:xfrm>
          <a:prstGeom prst="rect">
            <a:avLst/>
          </a:prstGeom>
        </p:spPr>
      </p:pic>
    </p:spTree>
    <p:extLst>
      <p:ext uri="{BB962C8B-B14F-4D97-AF65-F5344CB8AC3E}">
        <p14:creationId xmlns:p14="http://schemas.microsoft.com/office/powerpoint/2010/main" val="3853764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48EC47-3F2E-4B7B-833C-08EFCFD16C4C}"/>
              </a:ext>
            </a:extLst>
          </p:cNvPr>
          <p:cNvSpPr txBox="1">
            <a:spLocks noChangeArrowheads="1"/>
          </p:cNvSpPr>
          <p:nvPr/>
        </p:nvSpPr>
        <p:spPr bwMode="auto">
          <a:xfrm>
            <a:off x="685800" y="1219200"/>
            <a:ext cx="7924800" cy="4812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ts val="1200"/>
              </a:spcBef>
              <a:spcAft>
                <a:spcPct val="0"/>
              </a:spcAft>
              <a:buClrTx/>
              <a:buSzTx/>
              <a:buFont typeface="Wingdings" pitchFamily="2" charset="2"/>
              <a:buChar char="Ø"/>
              <a:tabLst/>
              <a:defRPr/>
            </a:pPr>
            <a:r>
              <a:rPr lang="en-US" sz="2000" kern="0" dirty="0">
                <a:latin typeface="+mn-lt"/>
              </a:rPr>
              <a:t>The </a:t>
            </a:r>
            <a:r>
              <a:rPr lang="en-US" sz="2000" i="1" kern="0" dirty="0">
                <a:latin typeface="+mn-lt"/>
              </a:rPr>
              <a:t>Mother</a:t>
            </a:r>
            <a:r>
              <a:rPr lang="en-US" sz="2000" kern="0" dirty="0">
                <a:latin typeface="+mn-lt"/>
              </a:rPr>
              <a:t> board inside the chamber has connectors that bring the signals to a </a:t>
            </a:r>
            <a:r>
              <a:rPr lang="en-US" sz="2000" i="1" kern="0" dirty="0">
                <a:latin typeface="+mn-lt"/>
              </a:rPr>
              <a:t>Daughter </a:t>
            </a:r>
            <a:r>
              <a:rPr lang="en-US" sz="2000" kern="0" dirty="0">
                <a:latin typeface="+mn-lt"/>
              </a:rPr>
              <a:t>board.  </a:t>
            </a:r>
          </a:p>
          <a:p>
            <a:pPr marL="514350" marR="0" lvl="0" indent="-514350" algn="just" defTabSz="914400" rtl="0" eaLnBrk="0" fontAlgn="base" latinLnBrk="0" hangingPunct="0">
              <a:lnSpc>
                <a:spcPct val="100000"/>
              </a:lnSpc>
              <a:spcBef>
                <a:spcPts val="1200"/>
              </a:spcBef>
              <a:spcAft>
                <a:spcPct val="0"/>
              </a:spcAft>
              <a:buClrTx/>
              <a:buSzTx/>
              <a:buFont typeface="Wingdings" pitchFamily="2" charset="2"/>
              <a:buChar char="Ø"/>
              <a:tabLst/>
              <a:defRPr/>
            </a:pPr>
            <a:r>
              <a:rPr lang="en-US" sz="2000" kern="0" dirty="0">
                <a:latin typeface="+mn-lt"/>
              </a:rPr>
              <a:t>Radiant has its own general-purpose Daughter boards but a custom PCB can easily be fabricated to fit the Mother board for special dice.  </a:t>
            </a:r>
            <a:endParaRPr lang="en-US" sz="2000" kern="0" dirty="0">
              <a:latin typeface="+mn-lt"/>
              <a:sym typeface="Symbol" panose="05050102010706020507" pitchFamily="18" charset="2"/>
            </a:endParaRPr>
          </a:p>
          <a:p>
            <a:pPr marL="971550" lvl="1" indent="-514350" algn="just">
              <a:spcBef>
                <a:spcPct val="20000"/>
              </a:spcBef>
              <a:buFont typeface="Symbol" panose="05050102010706020507" pitchFamily="18" charset="2"/>
              <a:buChar char="®"/>
              <a:defRPr/>
            </a:pPr>
            <a:endParaRPr lang="en-US" sz="2000" kern="0" dirty="0">
              <a:latin typeface="+mn-lt"/>
              <a:sym typeface="Symbol" panose="05050102010706020507" pitchFamily="18" charset="2"/>
            </a:endParaRPr>
          </a:p>
          <a:p>
            <a:pPr marL="971550" lvl="1" indent="-514350" algn="just">
              <a:spcBef>
                <a:spcPct val="20000"/>
              </a:spcBef>
              <a:buFont typeface="Arial" panose="020B0604020202020204" pitchFamily="34" charset="0"/>
              <a:buChar char="•"/>
              <a:defRPr/>
            </a:pPr>
            <a:endParaRPr lang="en-US" sz="2000" kern="0" dirty="0">
              <a:latin typeface="+mn-lt"/>
            </a:endParaRPr>
          </a:p>
          <a:p>
            <a:pPr marL="514350" marR="0" lvl="0" indent="-514350" algn="just" defTabSz="914400" rtl="0" eaLnBrk="0" fontAlgn="base" latinLnBrk="0" hangingPunct="0">
              <a:lnSpc>
                <a:spcPct val="100000"/>
              </a:lnSpc>
              <a:spcBef>
                <a:spcPct val="20000"/>
              </a:spcBef>
              <a:spcAft>
                <a:spcPct val="0"/>
              </a:spcAft>
              <a:buClrTx/>
              <a:buSzTx/>
              <a:buFont typeface="Wingdings" pitchFamily="2" charset="2"/>
              <a:buChar char="Ø"/>
              <a:tabLst/>
              <a:defRPr/>
            </a:pPr>
            <a:endParaRPr lang="en-US" sz="2000" kern="0" dirty="0">
              <a:latin typeface="+mn-lt"/>
            </a:endParaRPr>
          </a:p>
        </p:txBody>
      </p:sp>
      <p:sp>
        <p:nvSpPr>
          <p:cNvPr id="3" name="Rectangle 2">
            <a:extLst>
              <a:ext uri="{FF2B5EF4-FFF2-40B4-BE49-F238E27FC236}">
                <a16:creationId xmlns:a16="http://schemas.microsoft.com/office/drawing/2014/main" id="{4DC7A883-2E68-4615-B0F8-BBD9B424BD7A}"/>
              </a:ext>
            </a:extLst>
          </p:cNvPr>
          <p:cNvSpPr txBox="1">
            <a:spLocks noChangeArrowheads="1"/>
          </p:cNvSpPr>
          <p:nvPr/>
        </p:nvSpPr>
        <p:spPr>
          <a:xfrm>
            <a:off x="609600" y="408588"/>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LVH</a:t>
            </a:r>
            <a:endParaRPr lang="en-US" kern="0" dirty="0"/>
          </a:p>
        </p:txBody>
      </p:sp>
      <p:pic>
        <p:nvPicPr>
          <p:cNvPr id="20" name="Picture 19">
            <a:extLst>
              <a:ext uri="{FF2B5EF4-FFF2-40B4-BE49-F238E27FC236}">
                <a16:creationId xmlns:a16="http://schemas.microsoft.com/office/drawing/2014/main" id="{8715EC0E-7098-4DF1-BB71-9CE00B49AF48}"/>
              </a:ext>
            </a:extLst>
          </p:cNvPr>
          <p:cNvPicPr>
            <a:picLocks noChangeAspect="1"/>
          </p:cNvPicPr>
          <p:nvPr/>
        </p:nvPicPr>
        <p:blipFill>
          <a:blip r:embed="rId2"/>
          <a:stretch>
            <a:fillRect/>
          </a:stretch>
        </p:blipFill>
        <p:spPr>
          <a:xfrm>
            <a:off x="6845502" y="2971800"/>
            <a:ext cx="1612698" cy="1574603"/>
          </a:xfrm>
          <a:prstGeom prst="rect">
            <a:avLst/>
          </a:prstGeom>
        </p:spPr>
      </p:pic>
      <p:pic>
        <p:nvPicPr>
          <p:cNvPr id="28" name="Picture 27">
            <a:extLst>
              <a:ext uri="{FF2B5EF4-FFF2-40B4-BE49-F238E27FC236}">
                <a16:creationId xmlns:a16="http://schemas.microsoft.com/office/drawing/2014/main" id="{D77EBF1F-71F5-49E7-804B-D3FAA249C5DF}"/>
              </a:ext>
            </a:extLst>
          </p:cNvPr>
          <p:cNvPicPr>
            <a:picLocks noChangeAspect="1"/>
          </p:cNvPicPr>
          <p:nvPr/>
        </p:nvPicPr>
        <p:blipFill>
          <a:blip r:embed="rId3"/>
          <a:stretch>
            <a:fillRect/>
          </a:stretch>
        </p:blipFill>
        <p:spPr>
          <a:xfrm>
            <a:off x="685800" y="2946784"/>
            <a:ext cx="5917460" cy="3073016"/>
          </a:xfrm>
          <a:prstGeom prst="rect">
            <a:avLst/>
          </a:prstGeom>
        </p:spPr>
      </p:pic>
      <p:sp>
        <p:nvSpPr>
          <p:cNvPr id="4" name="TextBox 3">
            <a:extLst>
              <a:ext uri="{FF2B5EF4-FFF2-40B4-BE49-F238E27FC236}">
                <a16:creationId xmlns:a16="http://schemas.microsoft.com/office/drawing/2014/main" id="{08BF4431-A230-485F-9F76-16F40964AE13}"/>
              </a:ext>
            </a:extLst>
          </p:cNvPr>
          <p:cNvSpPr txBox="1"/>
          <p:nvPr/>
        </p:nvSpPr>
        <p:spPr>
          <a:xfrm>
            <a:off x="6781800" y="4495800"/>
            <a:ext cx="1752600" cy="1200329"/>
          </a:xfrm>
          <a:prstGeom prst="rect">
            <a:avLst/>
          </a:prstGeom>
          <a:noFill/>
        </p:spPr>
        <p:txBody>
          <a:bodyPr wrap="square" rtlCol="0">
            <a:spAutoFit/>
          </a:bodyPr>
          <a:lstStyle/>
          <a:p>
            <a:r>
              <a:rPr lang="en-US" sz="1800" dirty="0"/>
              <a:t>The PCB with the pMEMS die is a “Baby” board.</a:t>
            </a:r>
          </a:p>
        </p:txBody>
      </p:sp>
      <p:sp>
        <p:nvSpPr>
          <p:cNvPr id="5" name="TextBox 4">
            <a:extLst>
              <a:ext uri="{FF2B5EF4-FFF2-40B4-BE49-F238E27FC236}">
                <a16:creationId xmlns:a16="http://schemas.microsoft.com/office/drawing/2014/main" id="{D88737FF-6E11-4A50-B067-3925801025F0}"/>
              </a:ext>
            </a:extLst>
          </p:cNvPr>
          <p:cNvSpPr txBox="1"/>
          <p:nvPr/>
        </p:nvSpPr>
        <p:spPr>
          <a:xfrm>
            <a:off x="5528251" y="3763029"/>
            <a:ext cx="990600" cy="938719"/>
          </a:xfrm>
          <a:prstGeom prst="rect">
            <a:avLst/>
          </a:prstGeom>
          <a:noFill/>
        </p:spPr>
        <p:txBody>
          <a:bodyPr wrap="square" rtlCol="0">
            <a:spAutoFit/>
          </a:bodyPr>
          <a:lstStyle/>
          <a:p>
            <a:r>
              <a:rPr lang="en-US" sz="1100" dirty="0">
                <a:solidFill>
                  <a:schemeClr val="bg1"/>
                </a:solidFill>
              </a:rPr>
              <a:t>Socket for Radiant’s Type AB packaged capacitors.  </a:t>
            </a:r>
          </a:p>
        </p:txBody>
      </p:sp>
      <p:cxnSp>
        <p:nvCxnSpPr>
          <p:cNvPr id="7" name="Straight Arrow Connector 6">
            <a:extLst>
              <a:ext uri="{FF2B5EF4-FFF2-40B4-BE49-F238E27FC236}">
                <a16:creationId xmlns:a16="http://schemas.microsoft.com/office/drawing/2014/main" id="{BDBFAA0D-0DBB-4ECB-B902-9282965F50EB}"/>
              </a:ext>
            </a:extLst>
          </p:cNvPr>
          <p:cNvCxnSpPr/>
          <p:nvPr/>
        </p:nvCxnSpPr>
        <p:spPr bwMode="auto">
          <a:xfrm flipH="1">
            <a:off x="4343400" y="3962400"/>
            <a:ext cx="1143000" cy="520892"/>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8" name="Rectangle 7">
            <a:extLst>
              <a:ext uri="{FF2B5EF4-FFF2-40B4-BE49-F238E27FC236}">
                <a16:creationId xmlns:a16="http://schemas.microsoft.com/office/drawing/2014/main" id="{964CD408-D357-4953-970A-5DDC5A327234}"/>
              </a:ext>
            </a:extLst>
          </p:cNvPr>
          <p:cNvSpPr/>
          <p:nvPr/>
        </p:nvSpPr>
        <p:spPr bwMode="auto">
          <a:xfrm>
            <a:off x="7086600" y="3162300"/>
            <a:ext cx="1066800" cy="1079762"/>
          </a:xfrm>
          <a:prstGeom prst="rect">
            <a:avLst/>
          </a:prstGeom>
          <a:noFill/>
          <a:ln w="44450" cap="flat" cmpd="sng" algn="ctr">
            <a:solidFill>
              <a:schemeClr val="bg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90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A07240-CF63-4D3F-94BB-44D2206DD8D5}"/>
              </a:ext>
            </a:extLst>
          </p:cNvPr>
          <p:cNvSpPr txBox="1">
            <a:spLocks noChangeArrowheads="1"/>
          </p:cNvSpPr>
          <p:nvPr/>
        </p:nvSpPr>
        <p:spPr bwMode="auto">
          <a:xfrm>
            <a:off x="685800" y="1295400"/>
            <a:ext cx="7924800" cy="47367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ts val="1200"/>
              </a:spcBef>
              <a:spcAft>
                <a:spcPct val="0"/>
              </a:spcAft>
              <a:buClrTx/>
              <a:buSzTx/>
              <a:buFont typeface="Wingdings" pitchFamily="2" charset="2"/>
              <a:buChar char="Ø"/>
              <a:tabLst/>
              <a:defRPr/>
            </a:pPr>
            <a:r>
              <a:rPr lang="en-US" sz="2000" kern="0" dirty="0">
                <a:latin typeface="+mn-lt"/>
              </a:rPr>
              <a:t>The Matrix Board will have an array of unbuffered BNC input connectors and buffered BNC output connectors to allow signals to pass between the piezoMEMS Analyzer and a Device Under Test in the center of the board.   </a:t>
            </a:r>
          </a:p>
          <a:p>
            <a:pPr marL="514350" marR="0" lvl="0" indent="-514350" algn="just" defTabSz="914400" rtl="0" eaLnBrk="0" fontAlgn="base" latinLnBrk="0" hangingPunct="0">
              <a:lnSpc>
                <a:spcPct val="100000"/>
              </a:lnSpc>
              <a:spcBef>
                <a:spcPts val="1200"/>
              </a:spcBef>
              <a:spcAft>
                <a:spcPct val="0"/>
              </a:spcAft>
              <a:buClrTx/>
              <a:buSzTx/>
              <a:buFont typeface="Wingdings" pitchFamily="2" charset="2"/>
              <a:buChar char="Ø"/>
              <a:tabLst/>
              <a:defRPr/>
            </a:pPr>
            <a:r>
              <a:rPr lang="en-US" sz="2000" kern="0" dirty="0">
                <a:latin typeface="+mn-lt"/>
              </a:rPr>
              <a:t>A relay matrix surrounding a central Daughter board will allow Vision to connect any pin of the pMEMS device package to any BNC or to a feedback path for the device.  </a:t>
            </a:r>
            <a:endParaRPr lang="en-US" sz="2000" kern="0" dirty="0">
              <a:latin typeface="+mn-lt"/>
              <a:sym typeface="Symbol" panose="05050102010706020507" pitchFamily="18" charset="2"/>
            </a:endParaRPr>
          </a:p>
          <a:p>
            <a:pPr marL="514350" indent="-514350" algn="just">
              <a:spcBef>
                <a:spcPts val="1200"/>
              </a:spcBef>
              <a:buFont typeface="Wingdings" panose="05000000000000000000" pitchFamily="2" charset="2"/>
              <a:buChar char="Ø"/>
              <a:defRPr/>
            </a:pPr>
            <a:r>
              <a:rPr lang="en-US" sz="2000" kern="0" dirty="0">
                <a:latin typeface="+mn-lt"/>
                <a:sym typeface="Symbol" panose="05050102010706020507" pitchFamily="18" charset="2"/>
              </a:rPr>
              <a:t>In theory, any one of the 38 different die types on Radiant’s development wafer will be able to be inserted into the center Daughter board and  have its PCB pins connected to the proper signals from the tester by Vision without having to solder wires to the Matrix Board.</a:t>
            </a:r>
          </a:p>
          <a:p>
            <a:pPr marL="514350" indent="-514350" algn="just">
              <a:spcBef>
                <a:spcPts val="1200"/>
              </a:spcBef>
              <a:buFont typeface="Wingdings" panose="05000000000000000000" pitchFamily="2" charset="2"/>
              <a:buChar char="Ø"/>
              <a:defRPr/>
            </a:pPr>
            <a:r>
              <a:rPr lang="en-US" sz="2000" kern="0" dirty="0">
                <a:latin typeface="+mn-lt"/>
                <a:sym typeface="Symbol" panose="05050102010706020507" pitchFamily="18" charset="2"/>
              </a:rPr>
              <a:t>The Matrix Board should dramatically reduce the labor hours and calendar time required to setup and test new designs.  As a small company, Radiant cannot move forward in its pMEMS development without the functionality offered by such an automated test board.  </a:t>
            </a:r>
            <a:endParaRPr lang="en-US" sz="2000" kern="0" dirty="0">
              <a:latin typeface="+mn-lt"/>
            </a:endParaRPr>
          </a:p>
        </p:txBody>
      </p:sp>
      <p:sp>
        <p:nvSpPr>
          <p:cNvPr id="3" name="Rectangle 2">
            <a:extLst>
              <a:ext uri="{FF2B5EF4-FFF2-40B4-BE49-F238E27FC236}">
                <a16:creationId xmlns:a16="http://schemas.microsoft.com/office/drawing/2014/main" id="{F5701D44-D944-4F62-B991-EF57E18EEBDF}"/>
              </a:ext>
            </a:extLst>
          </p:cNvPr>
          <p:cNvSpPr txBox="1">
            <a:spLocks noChangeArrowheads="1"/>
          </p:cNvSpPr>
          <p:nvPr/>
        </p:nvSpPr>
        <p:spPr>
          <a:xfrm>
            <a:off x="609600" y="408588"/>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Matrix Board</a:t>
            </a:r>
            <a:endParaRPr lang="en-US" kern="0" dirty="0"/>
          </a:p>
        </p:txBody>
      </p:sp>
    </p:spTree>
    <p:extLst>
      <p:ext uri="{BB962C8B-B14F-4D97-AF65-F5344CB8AC3E}">
        <p14:creationId xmlns:p14="http://schemas.microsoft.com/office/powerpoint/2010/main" val="68831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35FACD-CD95-4A38-AB8C-B3AB72CA1062}"/>
              </a:ext>
            </a:extLst>
          </p:cNvPr>
          <p:cNvSpPr txBox="1">
            <a:spLocks noChangeArrowheads="1"/>
          </p:cNvSpPr>
          <p:nvPr/>
        </p:nvSpPr>
        <p:spPr>
          <a:xfrm>
            <a:off x="609600" y="408588"/>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chemeClr val="accent2"/>
                </a:solidFill>
              </a:rPr>
              <a:t>Matrix Board</a:t>
            </a:r>
            <a:endParaRPr lang="en-US" kern="0" dirty="0"/>
          </a:p>
        </p:txBody>
      </p:sp>
      <p:pic>
        <p:nvPicPr>
          <p:cNvPr id="7" name="Picture 6">
            <a:extLst>
              <a:ext uri="{FF2B5EF4-FFF2-40B4-BE49-F238E27FC236}">
                <a16:creationId xmlns:a16="http://schemas.microsoft.com/office/drawing/2014/main" id="{86E0800B-7F08-4B6B-8AE8-5F12A90CD65D}"/>
              </a:ext>
            </a:extLst>
          </p:cNvPr>
          <p:cNvPicPr>
            <a:picLocks noChangeAspect="1"/>
          </p:cNvPicPr>
          <p:nvPr/>
        </p:nvPicPr>
        <p:blipFill>
          <a:blip r:embed="rId2"/>
          <a:stretch>
            <a:fillRect/>
          </a:stretch>
        </p:blipFill>
        <p:spPr>
          <a:xfrm rot="5400000">
            <a:off x="2171700" y="295275"/>
            <a:ext cx="4800600" cy="6648450"/>
          </a:xfrm>
          <a:prstGeom prst="rect">
            <a:avLst/>
          </a:prstGeom>
        </p:spPr>
      </p:pic>
      <p:sp>
        <p:nvSpPr>
          <p:cNvPr id="5" name="Rectangle 3">
            <a:extLst>
              <a:ext uri="{FF2B5EF4-FFF2-40B4-BE49-F238E27FC236}">
                <a16:creationId xmlns:a16="http://schemas.microsoft.com/office/drawing/2014/main" id="{41A9C31C-2AB6-4270-825F-92F0F7621263}"/>
              </a:ext>
            </a:extLst>
          </p:cNvPr>
          <p:cNvSpPr txBox="1">
            <a:spLocks noChangeArrowheads="1"/>
          </p:cNvSpPr>
          <p:nvPr/>
        </p:nvSpPr>
        <p:spPr bwMode="auto">
          <a:xfrm>
            <a:off x="685800" y="5778809"/>
            <a:ext cx="7924800" cy="670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just" defTabSz="914400" rtl="0" eaLnBrk="0" fontAlgn="base" latinLnBrk="0" hangingPunct="0">
              <a:lnSpc>
                <a:spcPct val="100000"/>
              </a:lnSpc>
              <a:spcBef>
                <a:spcPts val="1200"/>
              </a:spcBef>
              <a:spcAft>
                <a:spcPct val="0"/>
              </a:spcAft>
              <a:buClrTx/>
              <a:buSzTx/>
              <a:buFont typeface="Wingdings" pitchFamily="2" charset="2"/>
              <a:buChar char="Ø"/>
              <a:tabLst/>
              <a:defRPr/>
            </a:pPr>
            <a:r>
              <a:rPr lang="en-US" sz="2000" kern="0" dirty="0">
                <a:latin typeface="+mn-lt"/>
              </a:rPr>
              <a:t>This is a very complex system for which development just started.  It may not be successful!</a:t>
            </a:r>
          </a:p>
        </p:txBody>
      </p:sp>
    </p:spTree>
    <p:extLst>
      <p:ext uri="{BB962C8B-B14F-4D97-AF65-F5344CB8AC3E}">
        <p14:creationId xmlns:p14="http://schemas.microsoft.com/office/powerpoint/2010/main" val="245042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accent2"/>
                </a:solidFill>
                <a:effectLst/>
                <a:uLnTx/>
                <a:uFillTx/>
                <a:latin typeface="+mj-lt"/>
                <a:ea typeface="+mj-ea"/>
                <a:cs typeface="+mj-cs"/>
              </a:rPr>
              <a:t>Conclusion</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3" name="Rectangle 3"/>
          <p:cNvSpPr txBox="1">
            <a:spLocks noChangeArrowheads="1"/>
          </p:cNvSpPr>
          <p:nvPr/>
        </p:nvSpPr>
        <p:spPr bwMode="auto">
          <a:xfrm>
            <a:off x="685800" y="11430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1" indent="-514350" algn="just">
              <a:spcBef>
                <a:spcPts val="1200"/>
              </a:spcBef>
              <a:buFont typeface="Wingdings" pitchFamily="2" charset="2"/>
              <a:buChar char="Ø"/>
              <a:defRPr/>
            </a:pPr>
            <a:r>
              <a:rPr lang="en-US" sz="2000" kern="0" baseline="0" dirty="0">
                <a:latin typeface="+mn-lt"/>
              </a:rPr>
              <a:t>Radiant recently processed </a:t>
            </a:r>
            <a:r>
              <a:rPr lang="en-US" sz="2000" kern="0" dirty="0">
                <a:latin typeface="+mn-lt"/>
              </a:rPr>
              <a:t>its first</a:t>
            </a:r>
            <a:r>
              <a:rPr lang="en-US" sz="2000" kern="0" baseline="0" dirty="0">
                <a:latin typeface="+mn-lt"/>
              </a:rPr>
              <a:t> piezoMEMS wafer through die-on-PCB.  </a:t>
            </a:r>
          </a:p>
          <a:p>
            <a:pPr marL="514350" lvl="1" indent="-514350" algn="just">
              <a:spcBef>
                <a:spcPts val="1200"/>
              </a:spcBef>
              <a:buFont typeface="Wingdings" pitchFamily="2" charset="2"/>
              <a:buChar char="Ø"/>
              <a:defRPr/>
            </a:pPr>
            <a:r>
              <a:rPr lang="en-US" sz="2000" kern="0" baseline="0" dirty="0">
                <a:latin typeface="+mn-lt"/>
              </a:rPr>
              <a:t>Each device type must now be tested and made to perform its targeted function.</a:t>
            </a:r>
            <a:endParaRPr lang="en-US" sz="2000" i="1" kern="0" baseline="0" dirty="0">
              <a:latin typeface="+mn-lt"/>
            </a:endParaRPr>
          </a:p>
          <a:p>
            <a:pPr marL="514350" lvl="1" indent="-514350" algn="just">
              <a:spcBef>
                <a:spcPts val="1200"/>
              </a:spcBef>
              <a:buFont typeface="Wingdings" pitchFamily="2" charset="2"/>
              <a:buChar char="Ø"/>
              <a:defRPr/>
            </a:pPr>
            <a:r>
              <a:rPr lang="en-US" sz="2000" kern="0" baseline="0" dirty="0">
                <a:latin typeface="+mn-lt"/>
              </a:rPr>
              <a:t>All die layouts were forced to fit onto a standard floorplan to ease the labor required to package and test each device type.</a:t>
            </a:r>
          </a:p>
          <a:p>
            <a:pPr marL="514350" lvl="1" indent="-514350" algn="just">
              <a:spcBef>
                <a:spcPts val="1200"/>
              </a:spcBef>
              <a:buFont typeface="Wingdings" pitchFamily="2" charset="2"/>
              <a:buChar char="Ø"/>
              <a:defRPr/>
            </a:pPr>
            <a:r>
              <a:rPr lang="en-US" sz="2000" kern="0" dirty="0">
                <a:latin typeface="+mn-lt"/>
              </a:rPr>
              <a:t>New Vision Tasks are being written to characterize the electromechanical properties of the piezoMEMS.</a:t>
            </a:r>
          </a:p>
          <a:p>
            <a:pPr marL="514350" lvl="1" indent="-514350" algn="just">
              <a:spcBef>
                <a:spcPts val="1200"/>
              </a:spcBef>
              <a:buFont typeface="Wingdings" pitchFamily="2" charset="2"/>
              <a:buChar char="Ø"/>
              <a:defRPr/>
            </a:pPr>
            <a:r>
              <a:rPr lang="en-US" sz="2000" kern="0" baseline="0" dirty="0">
                <a:latin typeface="+mn-lt"/>
              </a:rPr>
              <a:t>Four new instruments or fixtures are in development </a:t>
            </a:r>
            <a:r>
              <a:rPr lang="en-US" sz="2000" kern="0" dirty="0">
                <a:latin typeface="+mn-lt"/>
              </a:rPr>
              <a:t>to support testing:</a:t>
            </a:r>
          </a:p>
          <a:p>
            <a:pPr marL="971550" lvl="2" indent="-514350" algn="just">
              <a:spcBef>
                <a:spcPts val="600"/>
              </a:spcBef>
              <a:buFont typeface="Arial" panose="020B0604020202020204" pitchFamily="34" charset="0"/>
              <a:buChar char="•"/>
              <a:defRPr/>
            </a:pPr>
            <a:r>
              <a:rPr lang="en-US" sz="2000" kern="0" baseline="0" dirty="0">
                <a:latin typeface="+mn-lt"/>
              </a:rPr>
              <a:t>PiezoMEMS Analyz</a:t>
            </a:r>
            <a:r>
              <a:rPr lang="en-US" sz="2000" kern="0" dirty="0">
                <a:latin typeface="+mn-lt"/>
              </a:rPr>
              <a:t>er</a:t>
            </a:r>
          </a:p>
          <a:p>
            <a:pPr marL="971550" lvl="2" indent="-514350" algn="just">
              <a:spcBef>
                <a:spcPts val="600"/>
              </a:spcBef>
              <a:buFont typeface="Arial" panose="020B0604020202020204" pitchFamily="34" charset="0"/>
              <a:buChar char="•"/>
              <a:defRPr/>
            </a:pPr>
            <a:r>
              <a:rPr lang="en-US" sz="2000" kern="0" baseline="0" dirty="0">
                <a:latin typeface="+mn-lt"/>
              </a:rPr>
              <a:t>Precision Multiplexer</a:t>
            </a:r>
          </a:p>
          <a:p>
            <a:pPr marL="971550" lvl="2" indent="-514350" algn="just">
              <a:spcBef>
                <a:spcPts val="600"/>
              </a:spcBef>
              <a:buFont typeface="Arial" panose="020B0604020202020204" pitchFamily="34" charset="0"/>
              <a:buChar char="•"/>
              <a:defRPr/>
            </a:pPr>
            <a:r>
              <a:rPr lang="en-US" sz="2000" kern="0" dirty="0">
                <a:latin typeface="+mn-lt"/>
              </a:rPr>
              <a:t>LVH T</a:t>
            </a:r>
            <a:r>
              <a:rPr lang="en-US" sz="2000" kern="0" dirty="0"/>
              <a:t>emperature </a:t>
            </a:r>
            <a:r>
              <a:rPr lang="en-US" sz="2000" kern="0" dirty="0">
                <a:latin typeface="+mn-lt"/>
              </a:rPr>
              <a:t>Component Test Fixture</a:t>
            </a:r>
          </a:p>
          <a:p>
            <a:pPr marL="971550" lvl="2" indent="-514350" algn="just">
              <a:spcBef>
                <a:spcPts val="600"/>
              </a:spcBef>
              <a:buFont typeface="Arial" panose="020B0604020202020204" pitchFamily="34" charset="0"/>
              <a:buChar char="•"/>
              <a:defRPr/>
            </a:pPr>
            <a:r>
              <a:rPr lang="en-US" sz="2000" kern="0" dirty="0">
                <a:latin typeface="+mn-lt"/>
              </a:rPr>
              <a:t>Test Matrix Board.</a:t>
            </a:r>
            <a:endParaRPr lang="en-US" sz="2000" kern="0" baseline="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3333CC"/>
                </a:solidFill>
                <a:effectLst/>
                <a:uLnTx/>
                <a:uFillTx/>
                <a:latin typeface="+mj-lt"/>
                <a:ea typeface="+mj-ea"/>
                <a:cs typeface="+mj-cs"/>
              </a:rPr>
              <a:t>Introduction</a:t>
            </a:r>
          </a:p>
        </p:txBody>
      </p:sp>
      <p:sp>
        <p:nvSpPr>
          <p:cNvPr id="3" name="Rectangle 3"/>
          <p:cNvSpPr txBox="1">
            <a:spLocks noChangeArrowheads="1"/>
          </p:cNvSpPr>
          <p:nvPr/>
        </p:nvSpPr>
        <p:spPr bwMode="auto">
          <a:xfrm>
            <a:off x="685800" y="12192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just">
              <a:spcBef>
                <a:spcPts val="0"/>
              </a:spcBef>
              <a:spcAft>
                <a:spcPts val="2400"/>
              </a:spcAft>
              <a:defRPr/>
            </a:pPr>
            <a:r>
              <a:rPr lang="en-US" sz="2000" kern="0" dirty="0">
                <a:latin typeface="+mn-lt"/>
              </a:rPr>
              <a:t>Radiant is now generating devices from an in-house piezoMEMS process under development since 2008.</a:t>
            </a:r>
          </a:p>
          <a:p>
            <a:pPr marL="0" lvl="1" algn="just">
              <a:spcBef>
                <a:spcPts val="0"/>
              </a:spcBef>
              <a:spcAft>
                <a:spcPts val="2400"/>
              </a:spcAft>
              <a:defRPr/>
            </a:pPr>
            <a:endParaRPr lang="en-US" sz="2000" kern="0" dirty="0">
              <a:solidFill>
                <a:srgbClr val="3333CC"/>
              </a:solidFill>
              <a:latin typeface="+mn-lt"/>
            </a:endParaRPr>
          </a:p>
          <a:p>
            <a:pPr marL="0" lvl="1" algn="just">
              <a:spcBef>
                <a:spcPts val="0"/>
              </a:spcBef>
              <a:spcAft>
                <a:spcPts val="2400"/>
              </a:spcAft>
              <a:defRPr/>
            </a:pPr>
            <a:endParaRPr lang="en-US" sz="2000" kern="0" dirty="0">
              <a:solidFill>
                <a:srgbClr val="3333CC"/>
              </a:solidFill>
              <a:latin typeface="+mn-lt"/>
            </a:endParaRPr>
          </a:p>
          <a:p>
            <a:pPr marL="0" lvl="1" algn="just">
              <a:spcBef>
                <a:spcPts val="0"/>
              </a:spcBef>
              <a:spcAft>
                <a:spcPts val="2400"/>
              </a:spcAft>
              <a:defRPr/>
            </a:pPr>
            <a:endParaRPr lang="en-US" sz="2000" kern="0" dirty="0">
              <a:solidFill>
                <a:srgbClr val="3333CC"/>
              </a:solidFill>
              <a:latin typeface="+mn-lt"/>
            </a:endParaRPr>
          </a:p>
          <a:p>
            <a:pPr marL="0" lvl="1" algn="just">
              <a:spcBef>
                <a:spcPts val="0"/>
              </a:spcBef>
              <a:spcAft>
                <a:spcPts val="2400"/>
              </a:spcAft>
              <a:defRPr/>
            </a:pPr>
            <a:endParaRPr lang="en-US" sz="2000" kern="0" dirty="0">
              <a:solidFill>
                <a:srgbClr val="3333CC"/>
              </a:solidFill>
              <a:latin typeface="+mn-lt"/>
            </a:endParaRPr>
          </a:p>
          <a:p>
            <a:pPr marL="0" lvl="1" algn="just">
              <a:spcBef>
                <a:spcPts val="0"/>
              </a:spcBef>
              <a:spcAft>
                <a:spcPts val="2400"/>
              </a:spcAft>
              <a:defRPr/>
            </a:pPr>
            <a:endParaRPr lang="en-US" sz="2000" kern="0" dirty="0">
              <a:solidFill>
                <a:srgbClr val="3333CC"/>
              </a:solidFill>
              <a:latin typeface="+mn-lt"/>
            </a:endParaRPr>
          </a:p>
          <a:p>
            <a:pPr marL="0" lvl="1" algn="just">
              <a:spcBef>
                <a:spcPts val="0"/>
              </a:spcBef>
              <a:spcAft>
                <a:spcPts val="2400"/>
              </a:spcAft>
              <a:defRPr/>
            </a:pPr>
            <a:endParaRPr lang="en-US" sz="2000" kern="0" baseline="0" dirty="0">
              <a:solidFill>
                <a:srgbClr val="3333CC"/>
              </a:solidFill>
              <a:latin typeface="+mn-lt"/>
            </a:endParaRPr>
          </a:p>
          <a:p>
            <a:pPr marL="0" lvl="1" algn="just">
              <a:spcBef>
                <a:spcPts val="0"/>
              </a:spcBef>
              <a:spcAft>
                <a:spcPts val="2400"/>
              </a:spcAft>
              <a:defRPr/>
            </a:pPr>
            <a:r>
              <a:rPr lang="en-US" sz="2000" kern="0" dirty="0"/>
              <a:t>Radiant is adding new infrastructure to its testers to evaluate these devices.  </a:t>
            </a:r>
          </a:p>
        </p:txBody>
      </p:sp>
      <p:pic>
        <p:nvPicPr>
          <p:cNvPr id="4" name="Picture 3">
            <a:extLst>
              <a:ext uri="{FF2B5EF4-FFF2-40B4-BE49-F238E27FC236}">
                <a16:creationId xmlns:a16="http://schemas.microsoft.com/office/drawing/2014/main" id="{4FF92946-7D57-4C27-B02F-4DD973B10388}"/>
              </a:ext>
            </a:extLst>
          </p:cNvPr>
          <p:cNvPicPr>
            <a:picLocks noChangeAspect="1"/>
          </p:cNvPicPr>
          <p:nvPr/>
        </p:nvPicPr>
        <p:blipFill>
          <a:blip r:embed="rId3"/>
          <a:stretch>
            <a:fillRect/>
          </a:stretch>
        </p:blipFill>
        <p:spPr>
          <a:xfrm>
            <a:off x="1031545" y="3886200"/>
            <a:ext cx="2138280" cy="1603710"/>
          </a:xfrm>
          <a:prstGeom prst="rect">
            <a:avLst/>
          </a:prstGeom>
        </p:spPr>
      </p:pic>
      <p:pic>
        <p:nvPicPr>
          <p:cNvPr id="6" name="Picture 5">
            <a:extLst>
              <a:ext uri="{FF2B5EF4-FFF2-40B4-BE49-F238E27FC236}">
                <a16:creationId xmlns:a16="http://schemas.microsoft.com/office/drawing/2014/main" id="{12DDD721-F9F5-482C-A0F2-896F14C742A5}"/>
              </a:ext>
            </a:extLst>
          </p:cNvPr>
          <p:cNvPicPr>
            <a:picLocks noChangeAspect="1"/>
          </p:cNvPicPr>
          <p:nvPr/>
        </p:nvPicPr>
        <p:blipFill>
          <a:blip r:embed="rId4"/>
          <a:stretch>
            <a:fillRect/>
          </a:stretch>
        </p:blipFill>
        <p:spPr>
          <a:xfrm>
            <a:off x="6061179" y="2193990"/>
            <a:ext cx="2272242" cy="1447800"/>
          </a:xfrm>
          <a:prstGeom prst="rect">
            <a:avLst/>
          </a:prstGeom>
        </p:spPr>
      </p:pic>
      <p:pic>
        <p:nvPicPr>
          <p:cNvPr id="7" name="Picture 6">
            <a:extLst>
              <a:ext uri="{FF2B5EF4-FFF2-40B4-BE49-F238E27FC236}">
                <a16:creationId xmlns:a16="http://schemas.microsoft.com/office/drawing/2014/main" id="{CEF07469-E3C6-4D0A-8173-4C3DCA633F0C}"/>
              </a:ext>
            </a:extLst>
          </p:cNvPr>
          <p:cNvPicPr>
            <a:picLocks noChangeAspect="1"/>
          </p:cNvPicPr>
          <p:nvPr/>
        </p:nvPicPr>
        <p:blipFill>
          <a:blip r:embed="rId5"/>
          <a:stretch>
            <a:fillRect/>
          </a:stretch>
        </p:blipFill>
        <p:spPr>
          <a:xfrm>
            <a:off x="6043488" y="4238494"/>
            <a:ext cx="2057400" cy="1310910"/>
          </a:xfrm>
          <a:prstGeom prst="rect">
            <a:avLst/>
          </a:prstGeom>
        </p:spPr>
      </p:pic>
      <p:grpSp>
        <p:nvGrpSpPr>
          <p:cNvPr id="12" name="Group 11">
            <a:extLst>
              <a:ext uri="{FF2B5EF4-FFF2-40B4-BE49-F238E27FC236}">
                <a16:creationId xmlns:a16="http://schemas.microsoft.com/office/drawing/2014/main" id="{EB69B28A-7F2D-40C1-980F-B5F50C3DE4AF}"/>
              </a:ext>
            </a:extLst>
          </p:cNvPr>
          <p:cNvGrpSpPr/>
          <p:nvPr/>
        </p:nvGrpSpPr>
        <p:grpSpPr>
          <a:xfrm>
            <a:off x="3629926" y="2378700"/>
            <a:ext cx="2057400" cy="2698625"/>
            <a:chOff x="3629926" y="2378700"/>
            <a:chExt cx="2057400" cy="2698625"/>
          </a:xfrm>
        </p:grpSpPr>
        <p:pic>
          <p:nvPicPr>
            <p:cNvPr id="10" name="Picture 9">
              <a:extLst>
                <a:ext uri="{FF2B5EF4-FFF2-40B4-BE49-F238E27FC236}">
                  <a16:creationId xmlns:a16="http://schemas.microsoft.com/office/drawing/2014/main" id="{B3C684C1-660A-4575-907E-9E7BA622D8CA}"/>
                </a:ext>
              </a:extLst>
            </p:cNvPr>
            <p:cNvPicPr>
              <a:picLocks noChangeAspect="1"/>
            </p:cNvPicPr>
            <p:nvPr/>
          </p:nvPicPr>
          <p:blipFill>
            <a:blip r:embed="rId6"/>
            <a:stretch>
              <a:fillRect/>
            </a:stretch>
          </p:blipFill>
          <p:spPr>
            <a:xfrm>
              <a:off x="3631076" y="2378700"/>
              <a:ext cx="2056250" cy="1355100"/>
            </a:xfrm>
            <a:prstGeom prst="rect">
              <a:avLst/>
            </a:prstGeom>
          </p:spPr>
        </p:pic>
        <p:pic>
          <p:nvPicPr>
            <p:cNvPr id="11" name="Picture 10">
              <a:extLst>
                <a:ext uri="{FF2B5EF4-FFF2-40B4-BE49-F238E27FC236}">
                  <a16:creationId xmlns:a16="http://schemas.microsoft.com/office/drawing/2014/main" id="{54DAA84B-59C9-42D8-AD33-7D8739FFA701}"/>
                </a:ext>
              </a:extLst>
            </p:cNvPr>
            <p:cNvPicPr>
              <a:picLocks noChangeAspect="1"/>
            </p:cNvPicPr>
            <p:nvPr/>
          </p:nvPicPr>
          <p:blipFill>
            <a:blip r:embed="rId7"/>
            <a:stretch>
              <a:fillRect/>
            </a:stretch>
          </p:blipFill>
          <p:spPr>
            <a:xfrm>
              <a:off x="3629926" y="3722225"/>
              <a:ext cx="2056250" cy="1355100"/>
            </a:xfrm>
            <a:prstGeom prst="rect">
              <a:avLst/>
            </a:prstGeom>
          </p:spPr>
        </p:pic>
      </p:grpSp>
      <p:pic>
        <p:nvPicPr>
          <p:cNvPr id="13" name="Picture 12">
            <a:extLst>
              <a:ext uri="{FF2B5EF4-FFF2-40B4-BE49-F238E27FC236}">
                <a16:creationId xmlns:a16="http://schemas.microsoft.com/office/drawing/2014/main" id="{41332C96-E500-4800-9A6B-1EEE9DCA5EB9}"/>
              </a:ext>
            </a:extLst>
          </p:cNvPr>
          <p:cNvPicPr>
            <a:picLocks noChangeAspect="1"/>
          </p:cNvPicPr>
          <p:nvPr/>
        </p:nvPicPr>
        <p:blipFill>
          <a:blip r:embed="rId8"/>
          <a:stretch>
            <a:fillRect/>
          </a:stretch>
        </p:blipFill>
        <p:spPr>
          <a:xfrm>
            <a:off x="1363497" y="2163750"/>
            <a:ext cx="1720080" cy="1095980"/>
          </a:xfrm>
          <a:prstGeom prst="rect">
            <a:avLst/>
          </a:prstGeom>
        </p:spPr>
      </p:pic>
    </p:spTree>
    <p:extLst>
      <p:ext uri="{BB962C8B-B14F-4D97-AF65-F5344CB8AC3E}">
        <p14:creationId xmlns:p14="http://schemas.microsoft.com/office/powerpoint/2010/main" val="207365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3EC98CB-913D-4394-AF74-D3620EFFAE70}"/>
              </a:ext>
            </a:extLst>
          </p:cNvPr>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3333CC"/>
                </a:solidFill>
                <a:effectLst/>
                <a:uLnTx/>
                <a:uFillTx/>
                <a:latin typeface="+mj-lt"/>
                <a:ea typeface="+mj-ea"/>
                <a:cs typeface="+mj-cs"/>
              </a:rPr>
              <a:t>Issues</a:t>
            </a:r>
          </a:p>
        </p:txBody>
      </p:sp>
      <p:sp>
        <p:nvSpPr>
          <p:cNvPr id="5" name="Rectangle 3">
            <a:extLst>
              <a:ext uri="{FF2B5EF4-FFF2-40B4-BE49-F238E27FC236}">
                <a16:creationId xmlns:a16="http://schemas.microsoft.com/office/drawing/2014/main" id="{6D6FA37C-5456-43BB-84CD-C79C56B0D9C1}"/>
              </a:ext>
            </a:extLst>
          </p:cNvPr>
          <p:cNvSpPr txBox="1">
            <a:spLocks noChangeArrowheads="1"/>
          </p:cNvSpPr>
          <p:nvPr/>
        </p:nvSpPr>
        <p:spPr bwMode="auto">
          <a:xfrm>
            <a:off x="685800" y="1143000"/>
            <a:ext cx="7924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lvl="2" indent="-339725" algn="just">
              <a:spcBef>
                <a:spcPts val="1800"/>
              </a:spcBef>
              <a:spcAft>
                <a:spcPts val="0"/>
              </a:spcAft>
              <a:buFont typeface="+mj-lt"/>
              <a:buAutoNum type="arabicParenR"/>
              <a:defRPr/>
            </a:pPr>
            <a:r>
              <a:rPr lang="en-US" sz="2000" kern="0" dirty="0">
                <a:latin typeface="+mn-lt"/>
              </a:rPr>
              <a:t>Some of the new devices contain five capacitors.  Every capacitor on every device must be tested for its ferroelectric properties.  </a:t>
            </a:r>
          </a:p>
          <a:p>
            <a:pPr marL="339725" lvl="2" indent="-339725" algn="just">
              <a:spcBef>
                <a:spcPts val="1800"/>
              </a:spcBef>
              <a:spcAft>
                <a:spcPts val="0"/>
              </a:spcAft>
              <a:buFont typeface="+mj-lt"/>
              <a:buAutoNum type="arabicParenR"/>
              <a:defRPr/>
            </a:pPr>
            <a:r>
              <a:rPr lang="en-US" sz="2000" kern="0" baseline="0" dirty="0">
                <a:latin typeface="+mn-lt"/>
              </a:rPr>
              <a:t>New tests are needed to evaluate electromechanical properties.</a:t>
            </a:r>
          </a:p>
          <a:p>
            <a:pPr marL="339725" lvl="2" indent="-339725" algn="just">
              <a:spcBef>
                <a:spcPts val="1800"/>
              </a:spcBef>
              <a:spcAft>
                <a:spcPts val="0"/>
              </a:spcAft>
              <a:buFont typeface="+mj-lt"/>
              <a:buAutoNum type="arabicParenR"/>
              <a:defRPr/>
            </a:pPr>
            <a:r>
              <a:rPr lang="en-US" sz="2000" kern="0" baseline="0" dirty="0">
                <a:latin typeface="+mn-lt"/>
              </a:rPr>
              <a:t>The devices will embed into their own control circuits in order to operate autonomously. Test hardware mus</a:t>
            </a:r>
            <a:r>
              <a:rPr lang="en-US" sz="2000" kern="0" dirty="0">
                <a:latin typeface="+mn-lt"/>
              </a:rPr>
              <a:t>t now test circuits.  </a:t>
            </a:r>
            <a:endParaRPr lang="en-US" sz="2000" kern="0" baseline="0" dirty="0">
              <a:latin typeface="+mn-lt"/>
            </a:endParaRPr>
          </a:p>
          <a:p>
            <a:pPr marL="339725" lvl="2" indent="-339725" algn="just">
              <a:spcBef>
                <a:spcPts val="1800"/>
              </a:spcBef>
              <a:spcAft>
                <a:spcPts val="0"/>
              </a:spcAft>
              <a:buFont typeface="+mj-lt"/>
              <a:buAutoNum type="arabicParenR"/>
              <a:defRPr/>
            </a:pPr>
            <a:r>
              <a:rPr lang="en-US" sz="2000" kern="0" dirty="0">
                <a:latin typeface="+mn-lt"/>
              </a:rPr>
              <a:t>The circuits must see elevated temperature to determine long-term reliability.</a:t>
            </a:r>
          </a:p>
          <a:p>
            <a:pPr marL="339725" lvl="2" indent="-339725" algn="just">
              <a:spcBef>
                <a:spcPts val="1800"/>
              </a:spcBef>
              <a:spcAft>
                <a:spcPts val="0"/>
              </a:spcAft>
              <a:buFont typeface="+mj-lt"/>
              <a:buAutoNum type="arabicParenR"/>
              <a:defRPr/>
            </a:pPr>
            <a:r>
              <a:rPr lang="en-US" sz="2000" kern="0" dirty="0">
                <a:latin typeface="+mn-lt"/>
              </a:rPr>
              <a:t>Some sort of packaging is necessary to allow the pMEMS devices to be physically handled and inserted into circuit boards.  </a:t>
            </a:r>
          </a:p>
          <a:p>
            <a:pPr marL="339725" lvl="2" indent="-339725" algn="just">
              <a:spcBef>
                <a:spcPts val="1800"/>
              </a:spcBef>
              <a:spcAft>
                <a:spcPts val="0"/>
              </a:spcAft>
              <a:buFont typeface="+mj-lt"/>
              <a:buAutoNum type="arabicParenR"/>
              <a:defRPr/>
            </a:pPr>
            <a:r>
              <a:rPr lang="en-US" sz="2000" kern="0" dirty="0">
                <a:latin typeface="+mn-lt"/>
              </a:rPr>
              <a:t>Radiant put 38 different individual pMEMS and solid state device circuits on its development wafer. Every one of those dice must be characterized in order to make appropriate improvements to the process.  Each device requires a different test board.</a:t>
            </a:r>
          </a:p>
          <a:p>
            <a:pPr marL="339725" lvl="2" indent="-339725" algn="just">
              <a:spcBef>
                <a:spcPts val="1800"/>
              </a:spcBef>
              <a:spcAft>
                <a:spcPts val="0"/>
              </a:spcAft>
              <a:buFont typeface="+mj-lt"/>
              <a:buAutoNum type="arabicParenR"/>
              <a:defRPr/>
            </a:pPr>
            <a:endParaRPr lang="en-US" sz="2000" kern="0" dirty="0"/>
          </a:p>
        </p:txBody>
      </p:sp>
    </p:spTree>
    <p:extLst>
      <p:ext uri="{BB962C8B-B14F-4D97-AF65-F5344CB8AC3E}">
        <p14:creationId xmlns:p14="http://schemas.microsoft.com/office/powerpoint/2010/main" val="166388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0DF711A7-E291-405B-ABA7-F413FD10384A}"/>
              </a:ext>
            </a:extLst>
          </p:cNvPr>
          <p:cNvSpPr txBox="1">
            <a:spLocks noChangeArrowheads="1"/>
          </p:cNvSpPr>
          <p:nvPr/>
        </p:nvSpPr>
        <p:spPr bwMode="auto">
          <a:xfrm>
            <a:off x="710153" y="1143000"/>
            <a:ext cx="7924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2" indent="-342900" algn="just">
              <a:spcBef>
                <a:spcPts val="1800"/>
              </a:spcBef>
              <a:spcAft>
                <a:spcPts val="0"/>
              </a:spcAft>
              <a:buFont typeface="Wingdings" panose="05000000000000000000" pitchFamily="2" charset="2"/>
              <a:buChar char="Ø"/>
              <a:defRPr/>
            </a:pPr>
            <a:r>
              <a:rPr lang="en-US" sz="2000" kern="0" dirty="0">
                <a:latin typeface="+mn-lt"/>
              </a:rPr>
              <a:t>Traditional IC packages are expensive and require wire bonding.</a:t>
            </a:r>
          </a:p>
          <a:p>
            <a:pPr marL="342900" lvl="2" indent="-342900" algn="just">
              <a:spcBef>
                <a:spcPts val="1800"/>
              </a:spcBef>
              <a:spcAft>
                <a:spcPts val="0"/>
              </a:spcAft>
              <a:buFont typeface="Wingdings" panose="05000000000000000000" pitchFamily="2" charset="2"/>
              <a:buChar char="Ø"/>
              <a:defRPr/>
            </a:pPr>
            <a:r>
              <a:rPr lang="en-US" sz="2000" kern="0" baseline="0" dirty="0">
                <a:latin typeface="+mn-lt"/>
              </a:rPr>
              <a:t>Packages may </a:t>
            </a:r>
            <a:r>
              <a:rPr lang="en-US" sz="2000" kern="0" dirty="0"/>
              <a:t>also </a:t>
            </a:r>
            <a:r>
              <a:rPr lang="en-US" sz="2000" kern="0" baseline="0" dirty="0">
                <a:latin typeface="+mn-lt"/>
              </a:rPr>
              <a:t>interfere with the functionality of pMEMS sensors because the package isolates the sensor from its ambient environment.  </a:t>
            </a:r>
          </a:p>
          <a:p>
            <a:pPr marL="342900" lvl="2" indent="-342900" algn="just">
              <a:spcBef>
                <a:spcPts val="1800"/>
              </a:spcBef>
              <a:spcAft>
                <a:spcPts val="0"/>
              </a:spcAft>
              <a:buFont typeface="Wingdings" panose="05000000000000000000" pitchFamily="2" charset="2"/>
              <a:buChar char="Ø"/>
              <a:defRPr/>
            </a:pPr>
            <a:r>
              <a:rPr lang="en-US" sz="2000" kern="0" baseline="0" dirty="0">
                <a:latin typeface="+mn-lt"/>
              </a:rPr>
              <a:t>Radiant decided to discard traditional packages and solder dice directly onto PC boards.  </a:t>
            </a:r>
          </a:p>
          <a:p>
            <a:pPr marL="342900" lvl="2" indent="-342900" algn="just">
              <a:spcBef>
                <a:spcPts val="1800"/>
              </a:spcBef>
              <a:spcAft>
                <a:spcPts val="0"/>
              </a:spcAft>
              <a:buFont typeface="Wingdings" panose="05000000000000000000" pitchFamily="2" charset="2"/>
              <a:buChar char="Ø"/>
              <a:defRPr/>
            </a:pPr>
            <a:endParaRPr lang="en-US" sz="2000" kern="0" dirty="0">
              <a:latin typeface="+mn-lt"/>
            </a:endParaRPr>
          </a:p>
          <a:p>
            <a:pPr marL="342900" lvl="2" indent="-342900" algn="just">
              <a:spcBef>
                <a:spcPts val="1800"/>
              </a:spcBef>
              <a:spcAft>
                <a:spcPts val="0"/>
              </a:spcAft>
              <a:buFont typeface="Wingdings" panose="05000000000000000000" pitchFamily="2" charset="2"/>
              <a:buChar char="Ø"/>
              <a:defRPr/>
            </a:pPr>
            <a:endParaRPr lang="en-US" sz="2000" kern="0" dirty="0">
              <a:latin typeface="+mn-lt"/>
            </a:endParaRPr>
          </a:p>
          <a:p>
            <a:pPr marL="342900" lvl="2" indent="-342900" algn="just">
              <a:spcBef>
                <a:spcPts val="1800"/>
              </a:spcBef>
              <a:spcAft>
                <a:spcPts val="0"/>
              </a:spcAft>
              <a:buFont typeface="Wingdings" panose="05000000000000000000" pitchFamily="2" charset="2"/>
              <a:buChar char="Ø"/>
              <a:defRPr/>
            </a:pPr>
            <a:endParaRPr lang="en-US" sz="2000" kern="0" dirty="0">
              <a:latin typeface="+mn-lt"/>
            </a:endParaRPr>
          </a:p>
          <a:p>
            <a:pPr marL="342900" lvl="2" indent="-342900" algn="just">
              <a:spcBef>
                <a:spcPts val="1800"/>
              </a:spcBef>
              <a:spcAft>
                <a:spcPts val="0"/>
              </a:spcAft>
              <a:buFont typeface="Wingdings" panose="05000000000000000000" pitchFamily="2" charset="2"/>
              <a:buChar char="Ø"/>
              <a:defRPr/>
            </a:pPr>
            <a:endParaRPr lang="en-US" sz="2000" kern="0" dirty="0">
              <a:latin typeface="+mn-lt"/>
            </a:endParaRPr>
          </a:p>
          <a:p>
            <a:pPr marL="339725" lvl="2" indent="-339725" algn="just">
              <a:spcBef>
                <a:spcPts val="1800"/>
              </a:spcBef>
              <a:spcAft>
                <a:spcPts val="0"/>
              </a:spcAft>
              <a:buFont typeface="Wingdings" panose="05000000000000000000" pitchFamily="2" charset="2"/>
              <a:buChar char="Ø"/>
              <a:defRPr/>
            </a:pPr>
            <a:r>
              <a:rPr lang="en-US" sz="1800" kern="0" dirty="0">
                <a:latin typeface="+mn-lt"/>
              </a:rPr>
              <a:t>Old fashioned copper/gold solder pads on the die match SOIC solder pads on the PC board.  The die flips over so the pMEMS is face down and looks out the underside of the die.  The delicate parts of the MEMS are protected.</a:t>
            </a:r>
          </a:p>
          <a:p>
            <a:pPr marL="342900" lvl="2" indent="-342900" algn="just">
              <a:spcBef>
                <a:spcPts val="1800"/>
              </a:spcBef>
              <a:spcAft>
                <a:spcPts val="0"/>
              </a:spcAft>
              <a:buFont typeface="Wingdings" panose="05000000000000000000" pitchFamily="2" charset="2"/>
              <a:buChar char="Ø"/>
              <a:defRPr/>
            </a:pPr>
            <a:endParaRPr lang="en-US" sz="2000" kern="0" dirty="0"/>
          </a:p>
        </p:txBody>
      </p:sp>
      <p:sp>
        <p:nvSpPr>
          <p:cNvPr id="5" name="Rectangle 2">
            <a:extLst>
              <a:ext uri="{FF2B5EF4-FFF2-40B4-BE49-F238E27FC236}">
                <a16:creationId xmlns:a16="http://schemas.microsoft.com/office/drawing/2014/main" id="{4C7555D8-7DF6-4840-8032-5E174DDE52B5}"/>
              </a:ext>
            </a:extLst>
          </p:cNvPr>
          <p:cNvSpPr txBox="1">
            <a:spLocks noChangeArrowheads="1"/>
          </p:cNvSpPr>
          <p:nvPr/>
        </p:nvSpPr>
        <p:spPr>
          <a:xfrm>
            <a:off x="6858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3333CC"/>
                </a:solidFill>
                <a:effectLst/>
                <a:uLnTx/>
                <a:uFillTx/>
                <a:latin typeface="+mj-lt"/>
                <a:ea typeface="+mj-ea"/>
                <a:cs typeface="+mj-cs"/>
              </a:rPr>
              <a:t>Packaging</a:t>
            </a:r>
          </a:p>
        </p:txBody>
      </p:sp>
      <p:sp>
        <p:nvSpPr>
          <p:cNvPr id="11" name="Arrow: Striped Right 10">
            <a:extLst>
              <a:ext uri="{FF2B5EF4-FFF2-40B4-BE49-F238E27FC236}">
                <a16:creationId xmlns:a16="http://schemas.microsoft.com/office/drawing/2014/main" id="{4CF32AFA-CB52-49AD-B88A-3F8057DB5CDD}"/>
              </a:ext>
            </a:extLst>
          </p:cNvPr>
          <p:cNvSpPr/>
          <p:nvPr/>
        </p:nvSpPr>
        <p:spPr bwMode="auto">
          <a:xfrm>
            <a:off x="4401576" y="3290960"/>
            <a:ext cx="457200" cy="228600"/>
          </a:xfrm>
          <a:prstGeom prst="striped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6" name="Group 15">
            <a:extLst>
              <a:ext uri="{FF2B5EF4-FFF2-40B4-BE49-F238E27FC236}">
                <a16:creationId xmlns:a16="http://schemas.microsoft.com/office/drawing/2014/main" id="{E1C3A94E-7D3E-465E-BA35-3D96A41DD8AE}"/>
              </a:ext>
            </a:extLst>
          </p:cNvPr>
          <p:cNvGrpSpPr/>
          <p:nvPr/>
        </p:nvGrpSpPr>
        <p:grpSpPr>
          <a:xfrm>
            <a:off x="1104900" y="3340437"/>
            <a:ext cx="7277100" cy="1993563"/>
            <a:chOff x="1104900" y="3200400"/>
            <a:chExt cx="7277100" cy="1993563"/>
          </a:xfrm>
        </p:grpSpPr>
        <p:sp>
          <p:nvSpPr>
            <p:cNvPr id="2" name="TextBox 1">
              <a:extLst>
                <a:ext uri="{FF2B5EF4-FFF2-40B4-BE49-F238E27FC236}">
                  <a16:creationId xmlns:a16="http://schemas.microsoft.com/office/drawing/2014/main" id="{80FAC646-BCD4-4EA9-B93F-951ACBEF2C25}"/>
                </a:ext>
              </a:extLst>
            </p:cNvPr>
            <p:cNvSpPr txBox="1"/>
            <p:nvPr/>
          </p:nvSpPr>
          <p:spPr>
            <a:xfrm>
              <a:off x="1104900" y="4824631"/>
              <a:ext cx="7277100" cy="369332"/>
            </a:xfrm>
            <a:prstGeom prst="rect">
              <a:avLst/>
            </a:prstGeom>
            <a:noFill/>
          </p:spPr>
          <p:txBody>
            <a:bodyPr wrap="square" rtlCol="0">
              <a:spAutoFit/>
            </a:bodyPr>
            <a:lstStyle/>
            <a:p>
              <a:r>
                <a:rPr lang="en-US" sz="1800" i="1" kern="0" dirty="0"/>
                <a:t>Radiant uses an SOIC format with a 3.4mm x 3.4mm die floor plan.</a:t>
              </a:r>
              <a:endParaRPr lang="en-US" sz="1800" i="1" dirty="0"/>
            </a:p>
          </p:txBody>
        </p:sp>
        <p:pic>
          <p:nvPicPr>
            <p:cNvPr id="8" name="Picture 7">
              <a:extLst>
                <a:ext uri="{FF2B5EF4-FFF2-40B4-BE49-F238E27FC236}">
                  <a16:creationId xmlns:a16="http://schemas.microsoft.com/office/drawing/2014/main" id="{DFF4D0EF-49A6-4719-A8A4-CFA6DE177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491131"/>
              <a:ext cx="1219200" cy="1193800"/>
            </a:xfrm>
            <a:prstGeom prst="rect">
              <a:avLst/>
            </a:prstGeom>
          </p:spPr>
        </p:pic>
        <p:pic>
          <p:nvPicPr>
            <p:cNvPr id="9" name="Picture 8">
              <a:extLst>
                <a:ext uri="{FF2B5EF4-FFF2-40B4-BE49-F238E27FC236}">
                  <a16:creationId xmlns:a16="http://schemas.microsoft.com/office/drawing/2014/main" id="{4C2945AB-51BF-49C3-B2CB-C08B39A14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491131"/>
              <a:ext cx="1219200" cy="1181100"/>
            </a:xfrm>
            <a:prstGeom prst="rect">
              <a:avLst/>
            </a:prstGeom>
          </p:spPr>
        </p:pic>
        <p:pic>
          <p:nvPicPr>
            <p:cNvPr id="10" name="Picture 9">
              <a:extLst>
                <a:ext uri="{FF2B5EF4-FFF2-40B4-BE49-F238E27FC236}">
                  <a16:creationId xmlns:a16="http://schemas.microsoft.com/office/drawing/2014/main" id="{3A3F15D2-4D96-46DC-B564-342D367635D6}"/>
                </a:ext>
              </a:extLst>
            </p:cNvPr>
            <p:cNvPicPr>
              <a:picLocks noChangeAspect="1"/>
            </p:cNvPicPr>
            <p:nvPr/>
          </p:nvPicPr>
          <p:blipFill>
            <a:blip r:embed="rId4"/>
            <a:stretch>
              <a:fillRect/>
            </a:stretch>
          </p:blipFill>
          <p:spPr>
            <a:xfrm>
              <a:off x="3195227" y="3491131"/>
              <a:ext cx="1206349" cy="1206349"/>
            </a:xfrm>
            <a:prstGeom prst="rect">
              <a:avLst/>
            </a:prstGeom>
          </p:spPr>
        </p:pic>
        <p:pic>
          <p:nvPicPr>
            <p:cNvPr id="14" name="Picture 13">
              <a:extLst>
                <a:ext uri="{FF2B5EF4-FFF2-40B4-BE49-F238E27FC236}">
                  <a16:creationId xmlns:a16="http://schemas.microsoft.com/office/drawing/2014/main" id="{8B4D7F2E-3072-42C3-A57E-30A104EB9E4F}"/>
                </a:ext>
              </a:extLst>
            </p:cNvPr>
            <p:cNvPicPr>
              <a:picLocks noChangeAspect="1"/>
            </p:cNvPicPr>
            <p:nvPr/>
          </p:nvPicPr>
          <p:blipFill>
            <a:blip r:embed="rId5"/>
            <a:stretch>
              <a:fillRect/>
            </a:stretch>
          </p:blipFill>
          <p:spPr>
            <a:xfrm>
              <a:off x="1531678" y="3465394"/>
              <a:ext cx="1206349" cy="1206349"/>
            </a:xfrm>
            <a:prstGeom prst="rect">
              <a:avLst/>
            </a:prstGeom>
          </p:spPr>
        </p:pic>
        <p:sp>
          <p:nvSpPr>
            <p:cNvPr id="15" name="Arrow: Curved Down 14">
              <a:extLst>
                <a:ext uri="{FF2B5EF4-FFF2-40B4-BE49-F238E27FC236}">
                  <a16:creationId xmlns:a16="http://schemas.microsoft.com/office/drawing/2014/main" id="{0158CFEE-E447-41EA-B1B0-B3EC1FB4156B}"/>
                </a:ext>
              </a:extLst>
            </p:cNvPr>
            <p:cNvSpPr/>
            <p:nvPr/>
          </p:nvSpPr>
          <p:spPr bwMode="auto">
            <a:xfrm>
              <a:off x="1600200" y="3200400"/>
              <a:ext cx="2590800" cy="264994"/>
            </a:xfrm>
            <a:prstGeom prst="curved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3" name="TextBox 2">
            <a:extLst>
              <a:ext uri="{FF2B5EF4-FFF2-40B4-BE49-F238E27FC236}">
                <a16:creationId xmlns:a16="http://schemas.microsoft.com/office/drawing/2014/main" id="{C0C3B534-B39D-4D95-9890-8483448D2960}"/>
              </a:ext>
            </a:extLst>
          </p:cNvPr>
          <p:cNvSpPr txBox="1"/>
          <p:nvPr/>
        </p:nvSpPr>
        <p:spPr>
          <a:xfrm>
            <a:off x="1866508" y="3962400"/>
            <a:ext cx="533400" cy="507831"/>
          </a:xfrm>
          <a:prstGeom prst="rect">
            <a:avLst/>
          </a:prstGeom>
          <a:noFill/>
        </p:spPr>
        <p:txBody>
          <a:bodyPr wrap="square" rtlCol="0">
            <a:spAutoFit/>
          </a:bodyPr>
          <a:lstStyle/>
          <a:p>
            <a:pPr algn="ctr"/>
            <a:r>
              <a:rPr lang="en-US" sz="900" dirty="0">
                <a:solidFill>
                  <a:schemeClr val="bg1"/>
                </a:solidFill>
              </a:rPr>
              <a:t>Die Floor</a:t>
            </a:r>
          </a:p>
          <a:p>
            <a:pPr algn="ctr"/>
            <a:r>
              <a:rPr lang="en-US" sz="900" dirty="0">
                <a:solidFill>
                  <a:schemeClr val="bg1"/>
                </a:solidFill>
              </a:rPr>
              <a:t>Plan</a:t>
            </a:r>
          </a:p>
        </p:txBody>
      </p:sp>
    </p:spTree>
    <p:extLst>
      <p:ext uri="{BB962C8B-B14F-4D97-AF65-F5344CB8AC3E}">
        <p14:creationId xmlns:p14="http://schemas.microsoft.com/office/powerpoint/2010/main" val="327863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28F8D1-C25A-4D21-9D9D-321BE68E0740}"/>
              </a:ext>
            </a:extLst>
          </p:cNvPr>
          <p:cNvSpPr txBox="1">
            <a:spLocks noChangeArrowheads="1"/>
          </p:cNvSpPr>
          <p:nvPr/>
        </p:nvSpPr>
        <p:spPr>
          <a:xfrm>
            <a:off x="685800" y="3810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accent2"/>
                </a:solidFill>
                <a:effectLst/>
                <a:uLnTx/>
                <a:uFillTx/>
                <a:latin typeface="+mj-lt"/>
                <a:ea typeface="+mj-ea"/>
                <a:cs typeface="+mj-cs"/>
              </a:rPr>
              <a:t>PiezoMEMS Tester</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3" name="Rectangle 3">
            <a:extLst>
              <a:ext uri="{FF2B5EF4-FFF2-40B4-BE49-F238E27FC236}">
                <a16:creationId xmlns:a16="http://schemas.microsoft.com/office/drawing/2014/main" id="{873351A8-C049-4C6C-A5E9-3F88962991AC}"/>
              </a:ext>
            </a:extLst>
          </p:cNvPr>
          <p:cNvSpPr txBox="1">
            <a:spLocks noChangeArrowheads="1"/>
          </p:cNvSpPr>
          <p:nvPr/>
        </p:nvSpPr>
        <p:spPr bwMode="auto">
          <a:xfrm>
            <a:off x="685800" y="12192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1" indent="-514350" algn="just">
              <a:spcBef>
                <a:spcPts val="1200"/>
              </a:spcBef>
              <a:buFont typeface="Wingdings" pitchFamily="2" charset="2"/>
              <a:buChar char="Ø"/>
              <a:defRPr/>
            </a:pPr>
            <a:r>
              <a:rPr lang="en-US" sz="2000" kern="0" dirty="0">
                <a:latin typeface="+mn-lt"/>
              </a:rPr>
              <a:t>To interface with analog/digital circuits surrounding the pMEMS, Radiant has added additional functions to the Precision Multiferroic tester to create the Precision PiezoMEMS tester.</a:t>
            </a:r>
          </a:p>
          <a:p>
            <a:pPr marL="1266825" lvl="1" indent="-342900" algn="just">
              <a:spcBef>
                <a:spcPts val="1200"/>
              </a:spcBef>
              <a:buFont typeface="Symbol" panose="05050102010706020507" pitchFamily="18" charset="2"/>
              <a:buChar char="®"/>
              <a:tabLst>
                <a:tab pos="4119563" algn="l"/>
                <a:tab pos="4629150" algn="l"/>
              </a:tabLst>
              <a:defRPr/>
            </a:pPr>
            <a:r>
              <a:rPr lang="en-US" sz="2000" kern="0" dirty="0">
                <a:sym typeface="Symbol" panose="05050102010706020507" pitchFamily="18" charset="2"/>
              </a:rPr>
              <a:t>True LCR</a:t>
            </a:r>
          </a:p>
          <a:p>
            <a:pPr marL="1266825" lvl="1" indent="-342900" algn="just">
              <a:spcBef>
                <a:spcPts val="1200"/>
              </a:spcBef>
              <a:buFont typeface="Symbol" panose="05050102010706020507" pitchFamily="18" charset="2"/>
              <a:buChar char="®"/>
              <a:tabLst>
                <a:tab pos="4119563" algn="l"/>
                <a:tab pos="4629150" algn="l"/>
              </a:tabLst>
              <a:defRPr/>
            </a:pPr>
            <a:r>
              <a:rPr lang="en-US" sz="2000" kern="0" baseline="0" dirty="0">
                <a:latin typeface="+mn-lt"/>
              </a:rPr>
              <a:t>Digital I/O	</a:t>
            </a:r>
            <a:r>
              <a:rPr lang="en-US" sz="2000" kern="0" dirty="0">
                <a:sym typeface="Symbol" panose="05050102010706020507" pitchFamily="18" charset="2"/>
              </a:rPr>
              <a:t> </a:t>
            </a:r>
          </a:p>
          <a:p>
            <a:pPr marL="1266825" lvl="1" indent="-342900" algn="just">
              <a:spcBef>
                <a:spcPts val="1200"/>
              </a:spcBef>
              <a:buFont typeface="Symbol" panose="05050102010706020507" pitchFamily="18" charset="2"/>
              <a:buChar char="®"/>
              <a:tabLst>
                <a:tab pos="4119563" algn="l"/>
                <a:tab pos="4629150" algn="l"/>
              </a:tabLst>
              <a:defRPr/>
            </a:pPr>
            <a:r>
              <a:rPr lang="en-US" sz="2000" kern="0" dirty="0">
                <a:sym typeface="Symbol" panose="05050102010706020507" pitchFamily="18" charset="2"/>
              </a:rPr>
              <a:t>I</a:t>
            </a:r>
            <a:r>
              <a:rPr lang="en-US" sz="2000" kern="0" baseline="30000" dirty="0">
                <a:sym typeface="Symbol" panose="05050102010706020507" pitchFamily="18" charset="2"/>
              </a:rPr>
              <a:t>2</a:t>
            </a:r>
            <a:r>
              <a:rPr lang="en-US" sz="2000" kern="0" dirty="0">
                <a:sym typeface="Symbol" panose="05050102010706020507" pitchFamily="18" charset="2"/>
              </a:rPr>
              <a:t>C communications</a:t>
            </a:r>
          </a:p>
          <a:p>
            <a:pPr marL="1266825" lvl="1" indent="-342900" algn="just">
              <a:spcBef>
                <a:spcPts val="1200"/>
              </a:spcBef>
              <a:buFont typeface="Symbol" panose="05050102010706020507" pitchFamily="18" charset="2"/>
              <a:buChar char="®"/>
              <a:tabLst>
                <a:tab pos="4119563" algn="l"/>
                <a:tab pos="4629150" algn="l"/>
              </a:tabLst>
              <a:defRPr/>
            </a:pPr>
            <a:r>
              <a:rPr lang="en-US" sz="2000" kern="0" dirty="0">
                <a:sym typeface="Symbol" panose="05050102010706020507" pitchFamily="18" charset="2"/>
              </a:rPr>
              <a:t>DC Voltage Source for powering circuits.</a:t>
            </a:r>
          </a:p>
          <a:p>
            <a:pPr marL="1266825" lvl="1" indent="-342900" algn="just">
              <a:spcBef>
                <a:spcPts val="1200"/>
              </a:spcBef>
              <a:buFont typeface="Symbol" panose="05050102010706020507" pitchFamily="18" charset="2"/>
              <a:buChar char="®"/>
              <a:tabLst>
                <a:tab pos="4119563" algn="l"/>
                <a:tab pos="4629150" algn="l"/>
              </a:tabLst>
              <a:defRPr/>
            </a:pPr>
            <a:r>
              <a:rPr lang="en-US" sz="2000" kern="0" dirty="0">
                <a:sym typeface="Symbol" panose="05050102010706020507" pitchFamily="18" charset="2"/>
              </a:rPr>
              <a:t>Frequency Counter</a:t>
            </a:r>
          </a:p>
          <a:p>
            <a:pPr marL="1266825" lvl="1" indent="-342900" algn="just">
              <a:spcBef>
                <a:spcPts val="1200"/>
              </a:spcBef>
              <a:buFont typeface="Symbol" panose="05050102010706020507" pitchFamily="18" charset="2"/>
              <a:buChar char="®"/>
              <a:tabLst>
                <a:tab pos="4119563" algn="l"/>
                <a:tab pos="4629150" algn="l"/>
              </a:tabLst>
              <a:defRPr/>
            </a:pPr>
            <a:r>
              <a:rPr lang="en-US" sz="2000" kern="0" dirty="0">
                <a:sym typeface="Symbol" panose="05050102010706020507" pitchFamily="18" charset="2"/>
              </a:rPr>
              <a:t>Asynchronous Pulse Generator </a:t>
            </a:r>
          </a:p>
          <a:p>
            <a:pPr marL="1266825" lvl="1" indent="-342900" algn="just">
              <a:spcBef>
                <a:spcPts val="1200"/>
              </a:spcBef>
              <a:buFont typeface="Symbol" panose="05050102010706020507" pitchFamily="18" charset="2"/>
              <a:buChar char="®"/>
              <a:tabLst>
                <a:tab pos="4119563" algn="l"/>
                <a:tab pos="4629150" algn="l"/>
              </a:tabLst>
              <a:defRPr/>
            </a:pPr>
            <a:r>
              <a:rPr lang="en-US" sz="2000" kern="0" dirty="0">
                <a:sym typeface="Symbol" panose="05050102010706020507" pitchFamily="18" charset="2"/>
              </a:rPr>
              <a:t>Asynchronous 16-bit Voltage Measurement</a:t>
            </a:r>
            <a:endParaRPr lang="en-US" sz="1200" kern="0" dirty="0">
              <a:sym typeface="Symbol" panose="05050102010706020507" pitchFamily="18" charset="2"/>
            </a:endParaRPr>
          </a:p>
          <a:p>
            <a:pPr marL="574675" indent="-574675" algn="just">
              <a:spcBef>
                <a:spcPts val="1800"/>
              </a:spcBef>
              <a:buFont typeface="Wingdings" panose="05000000000000000000" pitchFamily="2" charset="2"/>
              <a:buChar char="Ø"/>
              <a:tabLst>
                <a:tab pos="4119563" algn="l"/>
                <a:tab pos="4629150" algn="l"/>
              </a:tabLst>
              <a:defRPr/>
            </a:pPr>
            <a:r>
              <a:rPr lang="en-US" sz="2000" kern="0" dirty="0">
                <a:sym typeface="Symbol" panose="05050102010706020507" pitchFamily="18" charset="2"/>
              </a:rPr>
              <a:t>New Vision Tasks are being written:  Impulse Response, Resonance Excitation, and Quality Factor determination.  </a:t>
            </a:r>
          </a:p>
          <a:p>
            <a:pPr marL="1433513" lvl="1" indent="-509588" algn="just">
              <a:spcBef>
                <a:spcPts val="600"/>
              </a:spcBef>
              <a:buFont typeface="Symbol" panose="05050102010706020507" pitchFamily="18" charset="2"/>
              <a:buChar char="®"/>
              <a:tabLst>
                <a:tab pos="4119563" algn="l"/>
                <a:tab pos="4629150" algn="l"/>
              </a:tabLst>
              <a:defRPr/>
            </a:pPr>
            <a:endParaRPr lang="en-US" sz="2000" kern="0" baseline="0" dirty="0">
              <a:latin typeface="+mn-lt"/>
            </a:endParaRPr>
          </a:p>
          <a:p>
            <a:pPr marL="514350" lvl="1" indent="-514350" algn="just">
              <a:spcBef>
                <a:spcPts val="1200"/>
              </a:spcBef>
              <a:buFont typeface="Wingdings" pitchFamily="2" charset="2"/>
              <a:buChar char="Ø"/>
              <a:defRPr/>
            </a:pPr>
            <a:endParaRPr lang="en-US" sz="2000" kern="0" dirty="0">
              <a:latin typeface="+mn-lt"/>
            </a:endParaRPr>
          </a:p>
        </p:txBody>
      </p:sp>
      <p:pic>
        <p:nvPicPr>
          <p:cNvPr id="6" name="Picture 5">
            <a:extLst>
              <a:ext uri="{FF2B5EF4-FFF2-40B4-BE49-F238E27FC236}">
                <a16:creationId xmlns:a16="http://schemas.microsoft.com/office/drawing/2014/main" id="{F6015A58-61FA-48BD-AC62-DEF86EE1CB5F}"/>
              </a:ext>
            </a:extLst>
          </p:cNvPr>
          <p:cNvPicPr>
            <a:picLocks noChangeAspect="1"/>
          </p:cNvPicPr>
          <p:nvPr/>
        </p:nvPicPr>
        <p:blipFill>
          <a:blip r:embed="rId2"/>
          <a:stretch>
            <a:fillRect/>
          </a:stretch>
        </p:blipFill>
        <p:spPr>
          <a:xfrm>
            <a:off x="4450664" y="2209800"/>
            <a:ext cx="4024033" cy="1447800"/>
          </a:xfrm>
          <a:prstGeom prst="rect">
            <a:avLst/>
          </a:prstGeom>
        </p:spPr>
      </p:pic>
    </p:spTree>
    <p:extLst>
      <p:ext uri="{BB962C8B-B14F-4D97-AF65-F5344CB8AC3E}">
        <p14:creationId xmlns:p14="http://schemas.microsoft.com/office/powerpoint/2010/main" val="228407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F0CDB44D-3249-4399-ADC5-D352D58419E5}"/>
              </a:ext>
            </a:extLst>
          </p:cNvPr>
          <p:cNvSpPr txBox="1">
            <a:spLocks noChangeArrowheads="1"/>
          </p:cNvSpPr>
          <p:nvPr/>
        </p:nvSpPr>
        <p:spPr>
          <a:xfrm>
            <a:off x="685800" y="2286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a:solidFill>
                  <a:schemeClr val="accent2"/>
                </a:solidFill>
                <a:latin typeface="+mj-lt"/>
                <a:ea typeface="+mj-ea"/>
                <a:cs typeface="+mj-cs"/>
              </a:rPr>
              <a:t>Impulse Response</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42" name="Rectangle 3">
            <a:extLst>
              <a:ext uri="{FF2B5EF4-FFF2-40B4-BE49-F238E27FC236}">
                <a16:creationId xmlns:a16="http://schemas.microsoft.com/office/drawing/2014/main" id="{5BBDA4FD-C4FF-481B-8DF1-DDD4484BB860}"/>
              </a:ext>
            </a:extLst>
          </p:cNvPr>
          <p:cNvSpPr txBox="1">
            <a:spLocks noChangeArrowheads="1"/>
          </p:cNvSpPr>
          <p:nvPr/>
        </p:nvSpPr>
        <p:spPr bwMode="auto">
          <a:xfrm>
            <a:off x="685800" y="990600"/>
            <a:ext cx="7924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just">
              <a:spcBef>
                <a:spcPts val="1200"/>
              </a:spcBef>
              <a:defRPr/>
            </a:pPr>
            <a:r>
              <a:rPr lang="en-US" sz="2000" kern="0" dirty="0">
                <a:latin typeface="+mn-lt"/>
              </a:rPr>
              <a:t>Below is the tip displacement of an Radiant 42mm </a:t>
            </a:r>
            <a:r>
              <a:rPr lang="en-US" sz="2000" b="1" i="1" kern="0" dirty="0">
                <a:latin typeface="+mn-lt"/>
              </a:rPr>
              <a:t>e</a:t>
            </a:r>
            <a:r>
              <a:rPr lang="en-US" sz="2000" b="1" i="1" kern="0" baseline="-25000" dirty="0">
                <a:latin typeface="+mn-lt"/>
              </a:rPr>
              <a:t>31</a:t>
            </a:r>
            <a:r>
              <a:rPr lang="en-US" sz="2000" kern="0" dirty="0">
                <a:latin typeface="+mn-lt"/>
              </a:rPr>
              <a:t> cantilever after an electrical Impulse event.  FFT the polarization and the displacement traces.  </a:t>
            </a:r>
          </a:p>
          <a:p>
            <a:pPr marL="514350" lvl="1" indent="-514350" algn="just">
              <a:spcBef>
                <a:spcPts val="1200"/>
              </a:spcBef>
              <a:buFont typeface="Wingdings" pitchFamily="2" charset="2"/>
              <a:buChar char="Ø"/>
              <a:defRPr/>
            </a:pPr>
            <a:endParaRPr lang="en-US" sz="2000" kern="0" dirty="0">
              <a:latin typeface="+mn-lt"/>
            </a:endParaRPr>
          </a:p>
        </p:txBody>
      </p:sp>
      <p:pic>
        <p:nvPicPr>
          <p:cNvPr id="2" name="Picture 1">
            <a:extLst>
              <a:ext uri="{FF2B5EF4-FFF2-40B4-BE49-F238E27FC236}">
                <a16:creationId xmlns:a16="http://schemas.microsoft.com/office/drawing/2014/main" id="{E839A857-D42D-4DFD-8662-C1AB67B75910}"/>
              </a:ext>
            </a:extLst>
          </p:cNvPr>
          <p:cNvPicPr>
            <a:picLocks noChangeAspect="1"/>
          </p:cNvPicPr>
          <p:nvPr/>
        </p:nvPicPr>
        <p:blipFill>
          <a:blip r:embed="rId2"/>
          <a:stretch>
            <a:fillRect/>
          </a:stretch>
        </p:blipFill>
        <p:spPr>
          <a:xfrm>
            <a:off x="5481273" y="1752600"/>
            <a:ext cx="2971428" cy="4025397"/>
          </a:xfrm>
          <a:prstGeom prst="rect">
            <a:avLst/>
          </a:prstGeom>
        </p:spPr>
      </p:pic>
      <p:pic>
        <p:nvPicPr>
          <p:cNvPr id="5" name="Picture 4">
            <a:extLst>
              <a:ext uri="{FF2B5EF4-FFF2-40B4-BE49-F238E27FC236}">
                <a16:creationId xmlns:a16="http://schemas.microsoft.com/office/drawing/2014/main" id="{ECA8C752-6124-4F19-8098-DE62B28117C0}"/>
              </a:ext>
            </a:extLst>
          </p:cNvPr>
          <p:cNvPicPr>
            <a:picLocks noChangeAspect="1"/>
          </p:cNvPicPr>
          <p:nvPr/>
        </p:nvPicPr>
        <p:blipFill>
          <a:blip r:embed="rId3"/>
          <a:stretch>
            <a:fillRect/>
          </a:stretch>
        </p:blipFill>
        <p:spPr>
          <a:xfrm>
            <a:off x="823769" y="1676400"/>
            <a:ext cx="4575312" cy="3660241"/>
          </a:xfrm>
          <a:prstGeom prst="rect">
            <a:avLst/>
          </a:prstGeom>
        </p:spPr>
      </p:pic>
      <p:pic>
        <p:nvPicPr>
          <p:cNvPr id="8" name="Picture 7">
            <a:extLst>
              <a:ext uri="{FF2B5EF4-FFF2-40B4-BE49-F238E27FC236}">
                <a16:creationId xmlns:a16="http://schemas.microsoft.com/office/drawing/2014/main" id="{D7ED0258-23A8-40F9-B72C-6AA606F0B09D}"/>
              </a:ext>
            </a:extLst>
          </p:cNvPr>
          <p:cNvPicPr>
            <a:picLocks noChangeAspect="1"/>
          </p:cNvPicPr>
          <p:nvPr/>
        </p:nvPicPr>
        <p:blipFill>
          <a:blip r:embed="rId4"/>
          <a:stretch>
            <a:fillRect/>
          </a:stretch>
        </p:blipFill>
        <p:spPr>
          <a:xfrm>
            <a:off x="914602" y="5257800"/>
            <a:ext cx="4575312" cy="1274935"/>
          </a:xfrm>
          <a:prstGeom prst="rect">
            <a:avLst/>
          </a:prstGeom>
        </p:spPr>
      </p:pic>
      <p:sp>
        <p:nvSpPr>
          <p:cNvPr id="9" name="TextBox 8">
            <a:extLst>
              <a:ext uri="{FF2B5EF4-FFF2-40B4-BE49-F238E27FC236}">
                <a16:creationId xmlns:a16="http://schemas.microsoft.com/office/drawing/2014/main" id="{E573EC40-AB74-46CC-B4AA-B6D415BC1B53}"/>
              </a:ext>
            </a:extLst>
          </p:cNvPr>
          <p:cNvSpPr txBox="1"/>
          <p:nvPr/>
        </p:nvSpPr>
        <p:spPr>
          <a:xfrm>
            <a:off x="2057400" y="5715000"/>
            <a:ext cx="1376729" cy="261610"/>
          </a:xfrm>
          <a:prstGeom prst="rect">
            <a:avLst/>
          </a:prstGeom>
          <a:noFill/>
        </p:spPr>
        <p:txBody>
          <a:bodyPr wrap="square" rtlCol="0">
            <a:spAutoFit/>
          </a:bodyPr>
          <a:lstStyle/>
          <a:p>
            <a:r>
              <a:rPr lang="en-US" sz="1100" dirty="0"/>
              <a:t>Resonance = 311Hz</a:t>
            </a:r>
          </a:p>
        </p:txBody>
      </p:sp>
    </p:spTree>
    <p:extLst>
      <p:ext uri="{BB962C8B-B14F-4D97-AF65-F5344CB8AC3E}">
        <p14:creationId xmlns:p14="http://schemas.microsoft.com/office/powerpoint/2010/main" val="277868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a:extLst>
              <a:ext uri="{FF2B5EF4-FFF2-40B4-BE49-F238E27FC236}">
                <a16:creationId xmlns:a16="http://schemas.microsoft.com/office/drawing/2014/main" id="{980F9AEE-C74C-4F62-823C-EE5DEC454B90}"/>
              </a:ext>
            </a:extLst>
          </p:cNvPr>
          <p:cNvSpPr txBox="1">
            <a:spLocks noChangeArrowheads="1"/>
          </p:cNvSpPr>
          <p:nvPr/>
        </p:nvSpPr>
        <p:spPr>
          <a:xfrm>
            <a:off x="685800" y="2286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a:solidFill>
                  <a:schemeClr val="accent2"/>
                </a:solidFill>
                <a:latin typeface="+mj-lt"/>
                <a:ea typeface="+mj-ea"/>
                <a:cs typeface="+mj-cs"/>
              </a:rPr>
              <a:t>Resonance Response</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9" name="Rectangle 3">
            <a:extLst>
              <a:ext uri="{FF2B5EF4-FFF2-40B4-BE49-F238E27FC236}">
                <a16:creationId xmlns:a16="http://schemas.microsoft.com/office/drawing/2014/main" id="{1677F21D-92D1-4CC3-81AB-CDC18A486A94}"/>
              </a:ext>
            </a:extLst>
          </p:cNvPr>
          <p:cNvSpPr txBox="1">
            <a:spLocks noChangeArrowheads="1"/>
          </p:cNvSpPr>
          <p:nvPr/>
        </p:nvSpPr>
        <p:spPr bwMode="auto">
          <a:xfrm>
            <a:off x="685800" y="889317"/>
            <a:ext cx="7924800" cy="5663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just">
              <a:spcBef>
                <a:spcPts val="1200"/>
              </a:spcBef>
              <a:defRPr/>
            </a:pPr>
            <a:r>
              <a:rPr lang="en-US" sz="2000" kern="0" dirty="0">
                <a:latin typeface="+mn-lt"/>
              </a:rPr>
              <a:t>Next, apply a continuous stimulus of small amplitude to the cantilever at its resonant frequency.  </a:t>
            </a:r>
            <a:r>
              <a:rPr lang="en-US" sz="2000" kern="0" dirty="0" err="1">
                <a:latin typeface="+mn-lt"/>
              </a:rPr>
              <a:t>Qm</a:t>
            </a:r>
            <a:r>
              <a:rPr lang="en-US" sz="2000" kern="0" dirty="0">
                <a:latin typeface="+mn-lt"/>
              </a:rPr>
              <a:t> will cause the mechanical displacement to grow.  </a:t>
            </a:r>
          </a:p>
          <a:p>
            <a:pPr marL="514350" lvl="1" indent="-514350" algn="just">
              <a:spcBef>
                <a:spcPts val="1200"/>
              </a:spcBef>
              <a:buFont typeface="Wingdings" pitchFamily="2" charset="2"/>
              <a:buChar char="Ø"/>
              <a:defRPr/>
            </a:pPr>
            <a:endParaRPr lang="en-US" sz="2000" kern="0" dirty="0">
              <a:latin typeface="+mn-lt"/>
            </a:endParaRPr>
          </a:p>
        </p:txBody>
      </p:sp>
      <p:pic>
        <p:nvPicPr>
          <p:cNvPr id="41" name="Picture 40">
            <a:extLst>
              <a:ext uri="{FF2B5EF4-FFF2-40B4-BE49-F238E27FC236}">
                <a16:creationId xmlns:a16="http://schemas.microsoft.com/office/drawing/2014/main" id="{F35D18E5-8549-47D1-9E63-8178F5878E2E}"/>
              </a:ext>
            </a:extLst>
          </p:cNvPr>
          <p:cNvPicPr>
            <a:picLocks noChangeAspect="1"/>
          </p:cNvPicPr>
          <p:nvPr/>
        </p:nvPicPr>
        <p:blipFill>
          <a:blip r:embed="rId3"/>
          <a:stretch>
            <a:fillRect/>
          </a:stretch>
        </p:blipFill>
        <p:spPr>
          <a:xfrm>
            <a:off x="1304442" y="1752600"/>
            <a:ext cx="4575312" cy="3660241"/>
          </a:xfrm>
          <a:prstGeom prst="rect">
            <a:avLst/>
          </a:prstGeom>
        </p:spPr>
      </p:pic>
      <p:pic>
        <p:nvPicPr>
          <p:cNvPr id="38" name="Picture 37">
            <a:extLst>
              <a:ext uri="{FF2B5EF4-FFF2-40B4-BE49-F238E27FC236}">
                <a16:creationId xmlns:a16="http://schemas.microsoft.com/office/drawing/2014/main" id="{BF75B18C-3277-47D9-B413-55E5433DA449}"/>
              </a:ext>
            </a:extLst>
          </p:cNvPr>
          <p:cNvPicPr>
            <a:picLocks noChangeAspect="1"/>
          </p:cNvPicPr>
          <p:nvPr/>
        </p:nvPicPr>
        <p:blipFill>
          <a:blip r:embed="rId4"/>
          <a:stretch>
            <a:fillRect/>
          </a:stretch>
        </p:blipFill>
        <p:spPr>
          <a:xfrm>
            <a:off x="714448" y="5257800"/>
            <a:ext cx="4575312" cy="1221589"/>
          </a:xfrm>
          <a:prstGeom prst="rect">
            <a:avLst/>
          </a:prstGeom>
        </p:spPr>
      </p:pic>
      <p:grpSp>
        <p:nvGrpSpPr>
          <p:cNvPr id="42" name="Group 41">
            <a:extLst>
              <a:ext uri="{FF2B5EF4-FFF2-40B4-BE49-F238E27FC236}">
                <a16:creationId xmlns:a16="http://schemas.microsoft.com/office/drawing/2014/main" id="{3A8EB40A-A2FA-424D-A8D3-39D84C0D375C}"/>
              </a:ext>
            </a:extLst>
          </p:cNvPr>
          <p:cNvGrpSpPr/>
          <p:nvPr/>
        </p:nvGrpSpPr>
        <p:grpSpPr>
          <a:xfrm>
            <a:off x="1641115" y="2163072"/>
            <a:ext cx="7017404" cy="3989423"/>
            <a:chOff x="1516996" y="2286000"/>
            <a:chExt cx="7017404" cy="3989423"/>
          </a:xfrm>
        </p:grpSpPr>
        <p:pic>
          <p:nvPicPr>
            <p:cNvPr id="29" name="Picture 28">
              <a:extLst>
                <a:ext uri="{FF2B5EF4-FFF2-40B4-BE49-F238E27FC236}">
                  <a16:creationId xmlns:a16="http://schemas.microsoft.com/office/drawing/2014/main" id="{34AAA6F3-CC44-4A5B-A576-45483B04728F}"/>
                </a:ext>
              </a:extLst>
            </p:cNvPr>
            <p:cNvPicPr>
              <a:picLocks noChangeAspect="1"/>
            </p:cNvPicPr>
            <p:nvPr/>
          </p:nvPicPr>
          <p:blipFill>
            <a:blip r:embed="rId5"/>
            <a:stretch>
              <a:fillRect/>
            </a:stretch>
          </p:blipFill>
          <p:spPr>
            <a:xfrm>
              <a:off x="5551903" y="4038600"/>
              <a:ext cx="2982497" cy="2236823"/>
            </a:xfrm>
            <a:prstGeom prst="rect">
              <a:avLst/>
            </a:prstGeom>
          </p:spPr>
        </p:pic>
        <p:sp>
          <p:nvSpPr>
            <p:cNvPr id="30" name="Rectangle 29">
              <a:extLst>
                <a:ext uri="{FF2B5EF4-FFF2-40B4-BE49-F238E27FC236}">
                  <a16:creationId xmlns:a16="http://schemas.microsoft.com/office/drawing/2014/main" id="{BC872826-5775-4C72-B24D-6953522067D8}"/>
                </a:ext>
              </a:extLst>
            </p:cNvPr>
            <p:cNvSpPr/>
            <p:nvPr/>
          </p:nvSpPr>
          <p:spPr bwMode="auto">
            <a:xfrm>
              <a:off x="1516996" y="2286000"/>
              <a:ext cx="609600" cy="914400"/>
            </a:xfrm>
            <a:prstGeom prst="rect">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32" name="Straight Connector 31">
              <a:extLst>
                <a:ext uri="{FF2B5EF4-FFF2-40B4-BE49-F238E27FC236}">
                  <a16:creationId xmlns:a16="http://schemas.microsoft.com/office/drawing/2014/main" id="{10CDA92E-6B22-420B-ABB5-A866651DBA05}"/>
                </a:ext>
              </a:extLst>
            </p:cNvPr>
            <p:cNvCxnSpPr/>
            <p:nvPr/>
          </p:nvCxnSpPr>
          <p:spPr bwMode="auto">
            <a:xfrm>
              <a:off x="2126596" y="2286000"/>
              <a:ext cx="6273239" cy="1752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A014AFB5-E3B5-4DC8-AE29-4C81E9E11334}"/>
                </a:ext>
              </a:extLst>
            </p:cNvPr>
            <p:cNvCxnSpPr>
              <a:cxnSpLocks/>
            </p:cNvCxnSpPr>
            <p:nvPr/>
          </p:nvCxnSpPr>
          <p:spPr bwMode="auto">
            <a:xfrm>
              <a:off x="1516996" y="3200400"/>
              <a:ext cx="4213179" cy="289121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6" name="Group 45">
            <a:extLst>
              <a:ext uri="{FF2B5EF4-FFF2-40B4-BE49-F238E27FC236}">
                <a16:creationId xmlns:a16="http://schemas.microsoft.com/office/drawing/2014/main" id="{FB96EE18-D5C5-45A2-9D48-06EAEEBF20C3}"/>
              </a:ext>
            </a:extLst>
          </p:cNvPr>
          <p:cNvGrpSpPr/>
          <p:nvPr/>
        </p:nvGrpSpPr>
        <p:grpSpPr>
          <a:xfrm>
            <a:off x="3002104" y="5649758"/>
            <a:ext cx="1564825" cy="535323"/>
            <a:chOff x="-1190624" y="4114800"/>
            <a:chExt cx="1564825" cy="535323"/>
          </a:xfrm>
        </p:grpSpPr>
        <p:cxnSp>
          <p:nvCxnSpPr>
            <p:cNvPr id="40" name="Straight Arrow Connector 39">
              <a:extLst>
                <a:ext uri="{FF2B5EF4-FFF2-40B4-BE49-F238E27FC236}">
                  <a16:creationId xmlns:a16="http://schemas.microsoft.com/office/drawing/2014/main" id="{E8BD46D9-E415-4F80-999C-EF3ECA55A164}"/>
                </a:ext>
              </a:extLst>
            </p:cNvPr>
            <p:cNvCxnSpPr>
              <a:cxnSpLocks/>
            </p:cNvCxnSpPr>
            <p:nvPr/>
          </p:nvCxnSpPr>
          <p:spPr bwMode="auto">
            <a:xfrm flipH="1">
              <a:off x="-629396" y="4365311"/>
              <a:ext cx="123334" cy="284812"/>
            </a:xfrm>
            <a:prstGeom prst="straightConnector1">
              <a:avLst/>
            </a:prstGeom>
            <a:solidFill>
              <a:schemeClr val="accent1"/>
            </a:solidFill>
            <a:ln w="9525" cap="flat" cmpd="sng" algn="ctr">
              <a:solidFill>
                <a:schemeClr val="tx1"/>
              </a:solidFill>
              <a:prstDash val="solid"/>
              <a:round/>
              <a:headEnd type="none" w="med" len="med"/>
              <a:tailEnd type="triangle" w="sm" len="lg"/>
            </a:ln>
            <a:effectLst/>
          </p:spPr>
        </p:cxnSp>
        <p:sp>
          <p:nvSpPr>
            <p:cNvPr id="23" name="TextBox 22">
              <a:extLst>
                <a:ext uri="{FF2B5EF4-FFF2-40B4-BE49-F238E27FC236}">
                  <a16:creationId xmlns:a16="http://schemas.microsoft.com/office/drawing/2014/main" id="{850CF9B8-0F00-4890-9231-3D90A95FD69A}"/>
                </a:ext>
              </a:extLst>
            </p:cNvPr>
            <p:cNvSpPr txBox="1"/>
            <p:nvPr/>
          </p:nvSpPr>
          <p:spPr>
            <a:xfrm>
              <a:off x="-1190624" y="4114800"/>
              <a:ext cx="1564825" cy="261610"/>
            </a:xfrm>
            <a:prstGeom prst="rect">
              <a:avLst/>
            </a:prstGeom>
            <a:noFill/>
          </p:spPr>
          <p:txBody>
            <a:bodyPr wrap="square" rtlCol="0">
              <a:spAutoFit/>
            </a:bodyPr>
            <a:lstStyle/>
            <a:p>
              <a:r>
                <a:rPr lang="en-US" sz="1100" dirty="0"/>
                <a:t>2</a:t>
              </a:r>
              <a:r>
                <a:rPr lang="en-US" sz="1100" baseline="30000" dirty="0"/>
                <a:t>nd</a:t>
              </a:r>
              <a:r>
                <a:rPr lang="en-US" sz="1100" dirty="0"/>
                <a:t> Harmonic = 622Hz</a:t>
              </a:r>
            </a:p>
          </p:txBody>
        </p:sp>
      </p:grpSp>
    </p:spTree>
    <p:extLst>
      <p:ext uri="{BB962C8B-B14F-4D97-AF65-F5344CB8AC3E}">
        <p14:creationId xmlns:p14="http://schemas.microsoft.com/office/powerpoint/2010/main" val="264967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712C1EB-A166-4831-93C5-56752A675A06}"/>
              </a:ext>
            </a:extLst>
          </p:cNvPr>
          <p:cNvPicPr>
            <a:picLocks noChangeAspect="1"/>
          </p:cNvPicPr>
          <p:nvPr/>
        </p:nvPicPr>
        <p:blipFill>
          <a:blip r:embed="rId2"/>
          <a:stretch>
            <a:fillRect/>
          </a:stretch>
        </p:blipFill>
        <p:spPr>
          <a:xfrm>
            <a:off x="1824960" y="2379197"/>
            <a:ext cx="5490240" cy="3660241"/>
          </a:xfrm>
          <a:prstGeom prst="rect">
            <a:avLst/>
          </a:prstGeom>
        </p:spPr>
      </p:pic>
      <p:sp>
        <p:nvSpPr>
          <p:cNvPr id="25" name="Rectangle 2">
            <a:extLst>
              <a:ext uri="{FF2B5EF4-FFF2-40B4-BE49-F238E27FC236}">
                <a16:creationId xmlns:a16="http://schemas.microsoft.com/office/drawing/2014/main" id="{BCFC49DC-673B-4739-95FC-4C033689C3E3}"/>
              </a:ext>
            </a:extLst>
          </p:cNvPr>
          <p:cNvSpPr txBox="1">
            <a:spLocks noChangeArrowheads="1"/>
          </p:cNvSpPr>
          <p:nvPr/>
        </p:nvSpPr>
        <p:spPr>
          <a:xfrm>
            <a:off x="685800" y="2286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a:solidFill>
                  <a:schemeClr val="accent2"/>
                </a:solidFill>
                <a:latin typeface="+mj-lt"/>
                <a:ea typeface="+mj-ea"/>
                <a:cs typeface="+mj-cs"/>
              </a:rPr>
              <a:t>FWHM</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cxnSp>
        <p:nvCxnSpPr>
          <p:cNvPr id="27" name="Straight Connector 26">
            <a:extLst>
              <a:ext uri="{FF2B5EF4-FFF2-40B4-BE49-F238E27FC236}">
                <a16:creationId xmlns:a16="http://schemas.microsoft.com/office/drawing/2014/main" id="{3B9716E2-C16D-4F53-A748-FFAC01BB25AF}"/>
              </a:ext>
            </a:extLst>
          </p:cNvPr>
          <p:cNvCxnSpPr/>
          <p:nvPr/>
        </p:nvCxnSpPr>
        <p:spPr bwMode="auto">
          <a:xfrm>
            <a:off x="2286000" y="4133654"/>
            <a:ext cx="46482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380760D-6F09-4A4F-BF0A-55997D54878C}"/>
                  </a:ext>
                </a:extLst>
              </p:cNvPr>
              <p:cNvSpPr txBox="1"/>
              <p:nvPr/>
            </p:nvSpPr>
            <p:spPr>
              <a:xfrm>
                <a:off x="4876800" y="3214332"/>
                <a:ext cx="1975477" cy="331053"/>
              </a:xfrm>
              <a:prstGeom prst="rect">
                <a:avLst/>
              </a:prstGeom>
              <a:noFill/>
              <a:ln>
                <a:solidFill>
                  <a:schemeClr val="tx1"/>
                </a:solidFill>
              </a:ln>
            </p:spPr>
            <p:txBody>
              <a:bodyPr wrap="none" lIns="0" tIns="0" rIns="0" bIns="0" rtlCol="0">
                <a:spAutoFit/>
              </a:bodyPr>
              <a:lstStyle/>
              <a:p>
                <a14:m>
                  <m:oMath xmlns:m="http://schemas.openxmlformats.org/officeDocument/2006/math">
                    <m:r>
                      <a:rPr lang="en-US" sz="1400" b="0" i="1" smtClean="0">
                        <a:latin typeface="Cambria Math" panose="02040503050406030204" pitchFamily="18" charset="0"/>
                      </a:rPr>
                      <m:t>𝑄</m:t>
                    </m:r>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311.45</m:t>
                        </m:r>
                      </m:num>
                      <m:den>
                        <m:d>
                          <m:dPr>
                            <m:ctrlPr>
                              <a:rPr lang="en-US" sz="1400" b="0" i="1" smtClean="0">
                                <a:latin typeface="Cambria Math" panose="02040503050406030204" pitchFamily="18" charset="0"/>
                              </a:rPr>
                            </m:ctrlPr>
                          </m:dPr>
                          <m:e>
                            <m:r>
                              <a:rPr lang="en-US" sz="1400" b="0" i="1" smtClean="0">
                                <a:latin typeface="Cambria Math" panose="02040503050406030204" pitchFamily="18" charset="0"/>
                              </a:rPr>
                              <m:t>312.05 − 310.87</m:t>
                            </m:r>
                          </m:e>
                        </m:d>
                      </m:den>
                    </m:f>
                  </m:oMath>
                </a14:m>
                <a:r>
                  <a:rPr lang="en-US" sz="1400" dirty="0"/>
                  <a:t> ~ 264 </a:t>
                </a:r>
              </a:p>
            </p:txBody>
          </p:sp>
        </mc:Choice>
        <mc:Fallback xmlns="">
          <p:sp>
            <p:nvSpPr>
              <p:cNvPr id="28" name="TextBox 27">
                <a:extLst>
                  <a:ext uri="{FF2B5EF4-FFF2-40B4-BE49-F238E27FC236}">
                    <a16:creationId xmlns:a16="http://schemas.microsoft.com/office/drawing/2014/main" id="{9380760D-6F09-4A4F-BF0A-55997D54878C}"/>
                  </a:ext>
                </a:extLst>
              </p:cNvPr>
              <p:cNvSpPr txBox="1">
                <a:spLocks noRot="1" noChangeAspect="1" noMove="1" noResize="1" noEditPoints="1" noAdjustHandles="1" noChangeArrowheads="1" noChangeShapeType="1" noTextEdit="1"/>
              </p:cNvSpPr>
              <p:nvPr/>
            </p:nvSpPr>
            <p:spPr>
              <a:xfrm>
                <a:off x="4876800" y="3214332"/>
                <a:ext cx="1975477" cy="331053"/>
              </a:xfrm>
              <a:prstGeom prst="rect">
                <a:avLst/>
              </a:prstGeom>
              <a:blipFill>
                <a:blip r:embed="rId3"/>
                <a:stretch>
                  <a:fillRect l="-3681" t="-1754" r="-4294" b="-7018"/>
                </a:stretch>
              </a:blipFill>
              <a:ln>
                <a:solidFill>
                  <a:schemeClr val="tx1"/>
                </a:solidFill>
              </a:ln>
            </p:spPr>
            <p:txBody>
              <a:bodyPr/>
              <a:lstStyle/>
              <a:p>
                <a:r>
                  <a:rPr lang="en-US">
                    <a:noFill/>
                  </a:rPr>
                  <a:t> </a:t>
                </a:r>
              </a:p>
            </p:txBody>
          </p:sp>
        </mc:Fallback>
      </mc:AlternateContent>
      <p:sp>
        <p:nvSpPr>
          <p:cNvPr id="29" name="TextBox 28">
            <a:extLst>
              <a:ext uri="{FF2B5EF4-FFF2-40B4-BE49-F238E27FC236}">
                <a16:creationId xmlns:a16="http://schemas.microsoft.com/office/drawing/2014/main" id="{1086579E-1B5C-4C70-8158-E1FDB09732E1}"/>
              </a:ext>
            </a:extLst>
          </p:cNvPr>
          <p:cNvSpPr txBox="1"/>
          <p:nvPr/>
        </p:nvSpPr>
        <p:spPr>
          <a:xfrm>
            <a:off x="3384223" y="4416623"/>
            <a:ext cx="914400" cy="307777"/>
          </a:xfrm>
          <a:prstGeom prst="rect">
            <a:avLst/>
          </a:prstGeom>
          <a:noFill/>
        </p:spPr>
        <p:txBody>
          <a:bodyPr wrap="square" rtlCol="0">
            <a:spAutoFit/>
          </a:bodyPr>
          <a:lstStyle/>
          <a:p>
            <a:pPr algn="ctr"/>
            <a:r>
              <a:rPr lang="en-US" sz="1400" dirty="0"/>
              <a:t>FWHM</a:t>
            </a:r>
          </a:p>
        </p:txBody>
      </p:sp>
      <p:cxnSp>
        <p:nvCxnSpPr>
          <p:cNvPr id="30" name="Straight Arrow Connector 29">
            <a:extLst>
              <a:ext uri="{FF2B5EF4-FFF2-40B4-BE49-F238E27FC236}">
                <a16:creationId xmlns:a16="http://schemas.microsoft.com/office/drawing/2014/main" id="{663AD4D2-D4AA-48C4-9465-B62A7D839887}"/>
              </a:ext>
            </a:extLst>
          </p:cNvPr>
          <p:cNvCxnSpPr>
            <a:cxnSpLocks/>
          </p:cNvCxnSpPr>
          <p:nvPr/>
        </p:nvCxnSpPr>
        <p:spPr bwMode="auto">
          <a:xfrm flipV="1">
            <a:off x="4038600" y="4188023"/>
            <a:ext cx="457200" cy="2949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Connector 30">
            <a:extLst>
              <a:ext uri="{FF2B5EF4-FFF2-40B4-BE49-F238E27FC236}">
                <a16:creationId xmlns:a16="http://schemas.microsoft.com/office/drawing/2014/main" id="{E2E5188F-41D1-4F13-AE99-F059144AB1D7}"/>
              </a:ext>
            </a:extLst>
          </p:cNvPr>
          <p:cNvCxnSpPr/>
          <p:nvPr/>
        </p:nvCxnSpPr>
        <p:spPr bwMode="auto">
          <a:xfrm>
            <a:off x="4601065" y="3990681"/>
            <a:ext cx="0" cy="312687"/>
          </a:xfrm>
          <a:prstGeom prst="line">
            <a:avLst/>
          </a:prstGeom>
          <a:solidFill>
            <a:schemeClr val="accent1"/>
          </a:solidFill>
          <a:ln w="25400" cap="flat" cmpd="sng" algn="ctr">
            <a:solidFill>
              <a:srgbClr val="008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BED88A05-C6C6-4BE4-ADED-CC4986604E4A}"/>
              </a:ext>
            </a:extLst>
          </p:cNvPr>
          <p:cNvCxnSpPr/>
          <p:nvPr/>
        </p:nvCxnSpPr>
        <p:spPr bwMode="auto">
          <a:xfrm>
            <a:off x="4515438" y="3982038"/>
            <a:ext cx="0" cy="312687"/>
          </a:xfrm>
          <a:prstGeom prst="line">
            <a:avLst/>
          </a:prstGeom>
          <a:solidFill>
            <a:schemeClr val="accent1"/>
          </a:solidFill>
          <a:ln w="25400" cap="flat" cmpd="sng" algn="ctr">
            <a:solidFill>
              <a:srgbClr val="008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B74399EC-4E00-4942-BA5A-85C97D56BBA0}"/>
              </a:ext>
            </a:extLst>
          </p:cNvPr>
          <p:cNvCxnSpPr>
            <a:cxnSpLocks/>
          </p:cNvCxnSpPr>
          <p:nvPr/>
        </p:nvCxnSpPr>
        <p:spPr bwMode="auto">
          <a:xfrm>
            <a:off x="4560653" y="2659113"/>
            <a:ext cx="0" cy="160287"/>
          </a:xfrm>
          <a:prstGeom prst="line">
            <a:avLst/>
          </a:prstGeom>
          <a:solidFill>
            <a:schemeClr val="accent1"/>
          </a:solidFill>
          <a:ln w="25400" cap="flat" cmpd="sng" algn="ctr">
            <a:solidFill>
              <a:srgbClr val="008000"/>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8386B832-C956-4D36-8316-957F78EE7171}"/>
              </a:ext>
            </a:extLst>
          </p:cNvPr>
          <p:cNvSpPr txBox="1"/>
          <p:nvPr/>
        </p:nvSpPr>
        <p:spPr>
          <a:xfrm>
            <a:off x="2954730" y="2869611"/>
            <a:ext cx="1459147" cy="523220"/>
          </a:xfrm>
          <a:prstGeom prst="rect">
            <a:avLst/>
          </a:prstGeom>
          <a:noFill/>
        </p:spPr>
        <p:txBody>
          <a:bodyPr wrap="square" rtlCol="0">
            <a:spAutoFit/>
          </a:bodyPr>
          <a:lstStyle/>
          <a:p>
            <a:pPr algn="ctr"/>
            <a:r>
              <a:rPr lang="en-US" sz="1400" dirty="0"/>
              <a:t>Resonant Frequency</a:t>
            </a:r>
          </a:p>
        </p:txBody>
      </p:sp>
      <p:cxnSp>
        <p:nvCxnSpPr>
          <p:cNvPr id="35" name="Straight Arrow Connector 34">
            <a:extLst>
              <a:ext uri="{FF2B5EF4-FFF2-40B4-BE49-F238E27FC236}">
                <a16:creationId xmlns:a16="http://schemas.microsoft.com/office/drawing/2014/main" id="{92CC239F-7F95-48FE-AC9A-FC0C89985081}"/>
              </a:ext>
            </a:extLst>
          </p:cNvPr>
          <p:cNvCxnSpPr>
            <a:cxnSpLocks/>
          </p:cNvCxnSpPr>
          <p:nvPr/>
        </p:nvCxnSpPr>
        <p:spPr bwMode="auto">
          <a:xfrm flipV="1">
            <a:off x="4038600" y="2705886"/>
            <a:ext cx="457200" cy="2949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6" name="Rectangle 3">
            <a:extLst>
              <a:ext uri="{FF2B5EF4-FFF2-40B4-BE49-F238E27FC236}">
                <a16:creationId xmlns:a16="http://schemas.microsoft.com/office/drawing/2014/main" id="{C5940718-9B32-417E-83FB-56F9E11B3577}"/>
              </a:ext>
            </a:extLst>
          </p:cNvPr>
          <p:cNvSpPr txBox="1">
            <a:spLocks noChangeArrowheads="1"/>
          </p:cNvSpPr>
          <p:nvPr/>
        </p:nvSpPr>
        <p:spPr bwMode="auto">
          <a:xfrm>
            <a:off x="685800" y="1165781"/>
            <a:ext cx="7924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just">
              <a:spcBef>
                <a:spcPts val="1200"/>
              </a:spcBef>
              <a:defRPr/>
            </a:pPr>
            <a:r>
              <a:rPr lang="en-US" sz="2000" kern="0" dirty="0">
                <a:latin typeface="+mn-lt"/>
              </a:rPr>
              <a:t>The Quality Factor can be estimated from the FFT of the Resonance Curve. Divide the resonant frequency by its Full Width at Half Maximum in Hertz.  </a:t>
            </a:r>
          </a:p>
          <a:p>
            <a:pPr marL="514350" lvl="1" indent="-514350" algn="just">
              <a:spcBef>
                <a:spcPts val="1200"/>
              </a:spcBef>
              <a:buFont typeface="Wingdings" pitchFamily="2" charset="2"/>
              <a:buChar char="Ø"/>
              <a:defRPr/>
            </a:pPr>
            <a:endParaRPr lang="en-US" sz="2000" kern="0" dirty="0">
              <a:latin typeface="+mn-lt"/>
            </a:endParaRPr>
          </a:p>
        </p:txBody>
      </p:sp>
    </p:spTree>
    <p:extLst>
      <p:ext uri="{BB962C8B-B14F-4D97-AF65-F5344CB8AC3E}">
        <p14:creationId xmlns:p14="http://schemas.microsoft.com/office/powerpoint/2010/main" val="317211708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6363</TotalTime>
  <Words>1488</Words>
  <Application>Microsoft Office PowerPoint</Application>
  <PresentationFormat>On-screen Show (4:3)</PresentationFormat>
  <Paragraphs>181</Paragraphs>
  <Slides>26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Cambria Math</vt:lpstr>
      <vt:lpstr>Symbol</vt:lpstr>
      <vt:lpstr>Times New Roman</vt:lpstr>
      <vt:lpstr>Wingdings</vt:lpstr>
      <vt:lpstr>Default Design</vt:lpstr>
      <vt:lpstr>Custom Design</vt:lpstr>
      <vt:lpstr>PiezoMEMS  Design for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Radiant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Int'l pMEMs Workshop</dc:title>
  <dc:creator>Joe Evans</dc:creator>
  <cp:lastModifiedBy>Joe</cp:lastModifiedBy>
  <cp:revision>1612</cp:revision>
  <cp:lastPrinted>2008-01-30T23:41:29Z</cp:lastPrinted>
  <dcterms:created xsi:type="dcterms:W3CDTF">2000-11-26T21:32:07Z</dcterms:created>
  <dcterms:modified xsi:type="dcterms:W3CDTF">2019-07-16T13:05:51Z</dcterms:modified>
</cp:coreProperties>
</file>